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
  </p:notesMasterIdLst>
  <p:handoutMasterIdLst>
    <p:handoutMasterId r:id="rId10"/>
  </p:handoutMasterIdLst>
  <p:sldIdLst>
    <p:sldId id="256" r:id="rId2"/>
    <p:sldId id="257" r:id="rId3"/>
    <p:sldId id="259" r:id="rId4"/>
    <p:sldId id="314" r:id="rId5"/>
    <p:sldId id="315" r:id="rId6"/>
    <p:sldId id="316" r:id="rId7"/>
    <p:sldId id="317" r:id="rId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AGE Simon" initials="CS" lastIdx="1" clrIdx="0">
    <p:extLst>
      <p:ext uri="{19B8F6BF-5375-455C-9EA6-DF929625EA0E}">
        <p15:presenceInfo xmlns:p15="http://schemas.microsoft.com/office/powerpoint/2012/main" userId="S::Carrage@institutparisregion.fr::7f59fb0f-42a8-4f88-badf-edbb1fdd2b2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1600"/>
    <a:srgbClr val="262626"/>
    <a:srgbClr val="990033"/>
    <a:srgbClr val="FF7C80"/>
    <a:srgbClr val="4C4C4C"/>
    <a:srgbClr val="A6A6A6"/>
    <a:srgbClr val="111111"/>
    <a:srgbClr val="999999"/>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0418" autoAdjust="0"/>
  </p:normalViewPr>
  <p:slideViewPr>
    <p:cSldViewPr snapToGrid="0" snapToObjects="1">
      <p:cViewPr varScale="1">
        <p:scale>
          <a:sx n="148" d="100"/>
          <a:sy n="148" d="100"/>
        </p:scale>
        <p:origin x="2124" y="120"/>
      </p:cViewPr>
      <p:guideLst>
        <p:guide orient="horz" pos="4201"/>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66" d="100"/>
          <a:sy n="66" d="100"/>
        </p:scale>
        <p:origin x="313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3682C7-45EC-544B-92F2-C426A13306DE}" type="datetimeFigureOut">
              <a:rPr lang="fr-FR" smtClean="0"/>
              <a:t>04/04/2022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29BE04-76E0-A54F-91EB-A2EFF0FD5059}" type="slidenum">
              <a:rPr lang="fr-FR" smtClean="0"/>
              <a:t>‹#›</a:t>
            </a:fld>
            <a:endParaRPr lang="fr-FR"/>
          </a:p>
        </p:txBody>
      </p:sp>
    </p:spTree>
    <p:extLst>
      <p:ext uri="{BB962C8B-B14F-4D97-AF65-F5344CB8AC3E}">
        <p14:creationId xmlns:p14="http://schemas.microsoft.com/office/powerpoint/2010/main" val="14749056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D54355-69EA-7949-9F88-75862D84C761}" type="datetimeFigureOut">
              <a:rPr lang="fr-FR" smtClean="0"/>
              <a:t>04/04/2022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228A12-B5DD-0246-9764-BA421979C109}" type="slidenum">
              <a:rPr lang="fr-FR" smtClean="0"/>
              <a:t>‹#›</a:t>
            </a:fld>
            <a:endParaRPr lang="fr-FR"/>
          </a:p>
        </p:txBody>
      </p:sp>
    </p:spTree>
    <p:extLst>
      <p:ext uri="{BB962C8B-B14F-4D97-AF65-F5344CB8AC3E}">
        <p14:creationId xmlns:p14="http://schemas.microsoft.com/office/powerpoint/2010/main" val="13236955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1</a:t>
            </a:fld>
            <a:endParaRPr lang="fr-FR"/>
          </a:p>
        </p:txBody>
      </p:sp>
    </p:spTree>
    <p:extLst>
      <p:ext uri="{BB962C8B-B14F-4D97-AF65-F5344CB8AC3E}">
        <p14:creationId xmlns:p14="http://schemas.microsoft.com/office/powerpoint/2010/main" val="119487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r>
              <a:rPr lang="fr-FR" dirty="0"/>
              <a:t>Structure pilote du projet : Institut Paris Région</a:t>
            </a:r>
          </a:p>
          <a:p>
            <a:pPr eaLnBrk="1" hangingPunct="1">
              <a:spcBef>
                <a:spcPct val="0"/>
              </a:spcBef>
            </a:pPr>
            <a:r>
              <a:rPr lang="fr-FR" dirty="0"/>
              <a:t>la plus ancienne et la plus grande agence d'urbanisme de France, tant en termes d'effectifs humains que de volume de publications. Le changement de nom en 2019 s'est accompagné d'une transformation juridique de son statut. La fondation a été transférée à une association loi de 1901.</a:t>
            </a:r>
          </a:p>
          <a:p>
            <a:pPr eaLnBrk="1" hangingPunct="1">
              <a:spcBef>
                <a:spcPct val="0"/>
              </a:spcBef>
            </a:pPr>
            <a:r>
              <a:rPr lang="fr-FR" dirty="0"/>
              <a:t>Environ 240 collaborateurs.</a:t>
            </a: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2</a:t>
            </a:fld>
            <a:endParaRPr lang="fr-FR"/>
          </a:p>
        </p:txBody>
      </p:sp>
    </p:spTree>
    <p:extLst>
      <p:ext uri="{BB962C8B-B14F-4D97-AF65-F5344CB8AC3E}">
        <p14:creationId xmlns:p14="http://schemas.microsoft.com/office/powerpoint/2010/main" val="2311739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r>
              <a:rPr lang="fr-FR" sz="1000" dirty="0">
                <a:latin typeface="Arial" panose="020B0604020202020204" pitchFamily="34" charset="0"/>
                <a:cs typeface="Arial" panose="020B0604020202020204" pitchFamily="34" charset="0"/>
              </a:rPr>
              <a:t>2 type de relations avec les acteurs « territoriaux » selon l’usage de la donnée Risque : </a:t>
            </a:r>
          </a:p>
          <a:p>
            <a:pPr eaLnBrk="1" hangingPunct="1">
              <a:spcBef>
                <a:spcPct val="0"/>
              </a:spcBef>
            </a:pPr>
            <a:endParaRPr lang="fr-FR" sz="1000" dirty="0">
              <a:latin typeface="Arial" panose="020B0604020202020204" pitchFamily="34" charset="0"/>
              <a:cs typeface="Arial" panose="020B0604020202020204" pitchFamily="34" charset="0"/>
            </a:endParaRPr>
          </a:p>
          <a:p>
            <a:pPr marL="228600" indent="-228600" eaLnBrk="1" hangingPunct="1">
              <a:spcBef>
                <a:spcPct val="0"/>
              </a:spcBef>
              <a:buFont typeface="+mj-lt"/>
              <a:buAutoNum type="arabicPeriod"/>
            </a:pPr>
            <a:r>
              <a:rPr lang="fr-FR" sz="1000" dirty="0">
                <a:latin typeface="Arial" panose="020B0604020202020204" pitchFamily="34" charset="0"/>
                <a:cs typeface="Arial" panose="020B0604020202020204" pitchFamily="34" charset="0"/>
              </a:rPr>
              <a:t>Avec des acteurs qui nous livrent des données Risques dans le cadre d’une étude</a:t>
            </a:r>
          </a:p>
          <a:p>
            <a:pPr marL="228600" indent="-228600" eaLnBrk="1" hangingPunct="1">
              <a:spcBef>
                <a:spcPct val="0"/>
              </a:spcBef>
              <a:buFont typeface="+mj-lt"/>
              <a:buAutoNum type="arabicPeriod"/>
            </a:pPr>
            <a:r>
              <a:rPr lang="fr-FR" sz="1000" dirty="0">
                <a:latin typeface="Arial" panose="020B0604020202020204" pitchFamily="34" charset="0"/>
                <a:cs typeface="Arial" panose="020B0604020202020204" pitchFamily="34" charset="0"/>
              </a:rPr>
              <a:t>Avec des acteurs avec lesquelles nous construisons une donnée Risque et dont la diffusion peut être retreinte</a:t>
            </a: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3</a:t>
            </a:fld>
            <a:endParaRPr lang="fr-FR"/>
          </a:p>
        </p:txBody>
      </p:sp>
    </p:spTree>
    <p:extLst>
      <p:ext uri="{BB962C8B-B14F-4D97-AF65-F5344CB8AC3E}">
        <p14:creationId xmlns:p14="http://schemas.microsoft.com/office/powerpoint/2010/main" val="158607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sz="1000" b="0" dirty="0"/>
              <a:t>Le SDRIF-E Le Schéma Directeur de la Région </a:t>
            </a:r>
            <a:r>
              <a:rPr lang="fr-FR" sz="1000" b="0" dirty="0" err="1"/>
              <a:t>Ïle-de-France</a:t>
            </a:r>
            <a:r>
              <a:rPr lang="fr-FR" sz="1000" b="0" dirty="0"/>
              <a:t> Environnement et à ce jour –avril 2021) plus particulièrement pour l'état initial de l'environnement de ... L'évaluation environnementale et pour le projet spatial du SDRIF-E (carte)</a:t>
            </a: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4</a:t>
            </a:fld>
            <a:endParaRPr lang="fr-FR"/>
          </a:p>
        </p:txBody>
      </p:sp>
    </p:spTree>
    <p:extLst>
      <p:ext uri="{BB962C8B-B14F-4D97-AF65-F5344CB8AC3E}">
        <p14:creationId xmlns:p14="http://schemas.microsoft.com/office/powerpoint/2010/main" val="87241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eaLnBrk="1" hangingPunct="1">
              <a:spcBef>
                <a:spcPct val="0"/>
              </a:spcBef>
            </a:pPr>
            <a:endParaRPr lang="fr-FR" sz="10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5</a:t>
            </a:fld>
            <a:endParaRPr lang="fr-FR"/>
          </a:p>
        </p:txBody>
      </p:sp>
    </p:spTree>
    <p:extLst>
      <p:ext uri="{BB962C8B-B14F-4D97-AF65-F5344CB8AC3E}">
        <p14:creationId xmlns:p14="http://schemas.microsoft.com/office/powerpoint/2010/main" val="402450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just" defTabSz="457200" rtl="0" eaLnBrk="1" fontAlgn="auto" latinLnBrk="0" hangingPunct="1">
              <a:lnSpc>
                <a:spcPct val="100000"/>
              </a:lnSpc>
              <a:spcBef>
                <a:spcPts val="0"/>
              </a:spcBef>
              <a:spcAft>
                <a:spcPts val="800"/>
              </a:spcAft>
              <a:buClrTx/>
              <a:buSzTx/>
              <a:buFontTx/>
              <a:buNone/>
              <a:tabLst/>
              <a:defRPr/>
            </a:pPr>
            <a:r>
              <a:rPr lang="fr-FR" sz="1000" dirty="0">
                <a:solidFill>
                  <a:srgbClr val="000000"/>
                </a:solidFill>
                <a:effectLst/>
                <a:latin typeface="Arial" panose="020B0604020202020204" pitchFamily="34" charset="0"/>
                <a:ea typeface="Arial" panose="020B0604020202020204" pitchFamily="34" charset="0"/>
              </a:rPr>
              <a:t>Exemple 1 : Conventionnent en 2017 avec IGC Versailles pour numériser les pages des atlas des zones sous minées et le calcul des populations résidentes concernées par ces zones.</a:t>
            </a:r>
          </a:p>
          <a:p>
            <a:pPr marL="0" marR="0" lvl="0" indent="0" algn="just" defTabSz="457200" rtl="0" eaLnBrk="1" fontAlgn="auto" latinLnBrk="0" hangingPunct="1">
              <a:lnSpc>
                <a:spcPct val="100000"/>
              </a:lnSpc>
              <a:spcBef>
                <a:spcPts val="0"/>
              </a:spcBef>
              <a:spcAft>
                <a:spcPts val="800"/>
              </a:spcAft>
              <a:buClrTx/>
              <a:buSzTx/>
              <a:buFontTx/>
              <a:buNone/>
              <a:tabLst/>
              <a:defRPr/>
            </a:pPr>
            <a:endParaRPr lang="fr-FR" sz="1000" dirty="0">
              <a:solidFill>
                <a:srgbClr val="000000"/>
              </a:solidFill>
              <a:effectLst/>
              <a:latin typeface="Arial" panose="020B0604020202020204" pitchFamily="34" charset="0"/>
              <a:ea typeface="Arial" panose="020B0604020202020204" pitchFamily="34" charset="0"/>
            </a:endParaRPr>
          </a:p>
          <a:p>
            <a:pPr marL="0" marR="0" lvl="0" indent="0" algn="just" defTabSz="457200" rtl="0" eaLnBrk="1" fontAlgn="auto" latinLnBrk="0" hangingPunct="1">
              <a:lnSpc>
                <a:spcPct val="100000"/>
              </a:lnSpc>
              <a:spcBef>
                <a:spcPts val="0"/>
              </a:spcBef>
              <a:spcAft>
                <a:spcPts val="800"/>
              </a:spcAft>
              <a:buClrTx/>
              <a:buSzTx/>
              <a:buFontTx/>
              <a:buNone/>
              <a:tabLst/>
              <a:defRPr/>
            </a:pPr>
            <a:endParaRPr lang="fr-FR" sz="1000" dirty="0">
              <a:solidFill>
                <a:srgbClr val="000000"/>
              </a:solidFill>
              <a:effectLst/>
              <a:latin typeface="Arial" panose="020B0604020202020204" pitchFamily="34" charset="0"/>
              <a:ea typeface="Arial" panose="020B0604020202020204" pitchFamily="34" charset="0"/>
            </a:endParaRPr>
          </a:p>
          <a:p>
            <a:pPr marL="0" marR="0" lvl="0" indent="0" algn="just" defTabSz="457200" rtl="0" eaLnBrk="1" fontAlgn="auto" latinLnBrk="0" hangingPunct="1">
              <a:lnSpc>
                <a:spcPct val="100000"/>
              </a:lnSpc>
              <a:spcBef>
                <a:spcPts val="0"/>
              </a:spcBef>
              <a:spcAft>
                <a:spcPts val="800"/>
              </a:spcAft>
              <a:buClrTx/>
              <a:buSzTx/>
              <a:buFontTx/>
              <a:buNone/>
              <a:tabLst/>
              <a:defRPr/>
            </a:pPr>
            <a:r>
              <a:rPr lang="fr-FR" sz="1000" dirty="0">
                <a:solidFill>
                  <a:srgbClr val="000000"/>
                </a:solidFill>
                <a:effectLst/>
                <a:latin typeface="Arial" panose="020B0604020202020204" pitchFamily="34" charset="0"/>
                <a:ea typeface="Arial" panose="020B0604020202020204" pitchFamily="34" charset="0"/>
              </a:rPr>
              <a:t>Exemple 2 :  </a:t>
            </a:r>
            <a:r>
              <a:rPr lang="fr-FR" sz="1000" dirty="0">
                <a:solidFill>
                  <a:srgbClr val="000000"/>
                </a:solidFill>
                <a:latin typeface="Arial" panose="020B0604020202020204" pitchFamily="34" charset="0"/>
                <a:ea typeface="Microsoft YaHei" pitchFamily="2"/>
                <a:cs typeface="Arial" panose="020B0604020202020204" pitchFamily="34" charset="0"/>
              </a:rPr>
              <a:t>Zonages agrégés et anonymisés des impacts des crues hors zones inondables concernant les fragilités des réseaux de distribution </a:t>
            </a:r>
            <a:endParaRPr lang="fr-FR" sz="1000" dirty="0">
              <a:solidFill>
                <a:srgbClr val="000000"/>
              </a:solidFill>
              <a:effectLst/>
              <a:latin typeface="Arial" panose="020B0604020202020204" pitchFamily="34" charset="0"/>
              <a:ea typeface="Arial" panose="020B0604020202020204" pitchFamily="34" charset="0"/>
            </a:endParaRPr>
          </a:p>
          <a:p>
            <a:pPr marL="0" marR="0" lvl="0" indent="0" algn="just" defTabSz="457200" rtl="0" eaLnBrk="1" fontAlgn="auto" latinLnBrk="0" hangingPunct="1">
              <a:lnSpc>
                <a:spcPct val="100000"/>
              </a:lnSpc>
              <a:spcBef>
                <a:spcPts val="0"/>
              </a:spcBef>
              <a:spcAft>
                <a:spcPts val="800"/>
              </a:spcAft>
              <a:buClrTx/>
              <a:buSzTx/>
              <a:buFontTx/>
              <a:buNone/>
              <a:tabLst/>
              <a:defRPr/>
            </a:pPr>
            <a:r>
              <a:rPr lang="fr-FR" sz="1000" dirty="0">
                <a:solidFill>
                  <a:srgbClr val="000000"/>
                </a:solidFill>
                <a:effectLst/>
                <a:latin typeface="Arial" panose="020B0604020202020204" pitchFamily="34" charset="0"/>
                <a:ea typeface="Arial" panose="020B0604020202020204" pitchFamily="34" charset="0"/>
              </a:rPr>
              <a:t>Suite à la diffusion des atlas ZIP-ZICH en Ile-de-France, la DRIEE avec la Préfecture de Police (Secrétariat Zone de Défense) a mis en place du GT « Opérateurs de réseaux ».</a:t>
            </a:r>
          </a:p>
          <a:p>
            <a:pPr algn="just">
              <a:spcAft>
                <a:spcPts val="800"/>
              </a:spcAft>
            </a:pPr>
            <a:r>
              <a:rPr lang="fr-FR" sz="1000" dirty="0">
                <a:solidFill>
                  <a:srgbClr val="000000"/>
                </a:solidFill>
                <a:effectLst/>
                <a:latin typeface="Arial" panose="020B0604020202020204" pitchFamily="34" charset="0"/>
                <a:ea typeface="Arial" panose="020B0604020202020204" pitchFamily="34" charset="0"/>
              </a:rPr>
              <a:t>Les zones impactées non inondées (ZINI) sont des </a:t>
            </a:r>
            <a:r>
              <a:rPr lang="fr-FR" sz="1000" b="1" dirty="0">
                <a:solidFill>
                  <a:srgbClr val="000000"/>
                </a:solidFill>
                <a:effectLst/>
                <a:latin typeface="Arial" panose="020B0604020202020204" pitchFamily="34" charset="0"/>
                <a:ea typeface="Arial" panose="020B0604020202020204" pitchFamily="34" charset="0"/>
              </a:rPr>
              <a:t>indicateurs cartographiques agrégés anonymisés</a:t>
            </a:r>
            <a:r>
              <a:rPr lang="fr-FR" sz="1000" dirty="0">
                <a:solidFill>
                  <a:srgbClr val="000000"/>
                </a:solidFill>
                <a:effectLst/>
                <a:latin typeface="Arial" panose="020B0604020202020204" pitchFamily="34" charset="0"/>
                <a:ea typeface="Arial" panose="020B0604020202020204" pitchFamily="34" charset="0"/>
              </a:rPr>
              <a:t> </a:t>
            </a:r>
            <a:r>
              <a:rPr lang="fr-FR" sz="1000" dirty="0">
                <a:effectLst/>
                <a:latin typeface="Arial" panose="020B0604020202020204" pitchFamily="34" charset="0"/>
                <a:ea typeface="Arial" panose="020B0604020202020204" pitchFamily="34" charset="0"/>
              </a:rPr>
              <a:t>des impacts des crues hors zones inondées concernant les fragilités des réseaux de distribution de :</a:t>
            </a:r>
          </a:p>
          <a:p>
            <a:pPr marL="285750" indent="-285750" algn="just">
              <a:spcAft>
                <a:spcPts val="800"/>
              </a:spcAft>
              <a:buFont typeface="Arial" panose="020B0604020202020204" pitchFamily="34" charset="0"/>
              <a:buChar char="•"/>
            </a:pPr>
            <a:r>
              <a:rPr lang="fr-FR" sz="1000" dirty="0">
                <a:effectLst/>
                <a:latin typeface="Arial" panose="020B0604020202020204" pitchFamily="34" charset="0"/>
                <a:ea typeface="Arial" panose="020B0604020202020204" pitchFamily="34" charset="0"/>
              </a:rPr>
              <a:t>gaz,</a:t>
            </a:r>
          </a:p>
          <a:p>
            <a:pPr marL="285750" marR="0" lvl="0" indent="-285750" algn="just" defTabSz="457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fr-FR" sz="1000" dirty="0">
                <a:effectLst/>
                <a:latin typeface="Arial" panose="020B0604020202020204" pitchFamily="34" charset="0"/>
                <a:ea typeface="Arial" panose="020B0604020202020204" pitchFamily="34" charset="0"/>
              </a:rPr>
              <a:t>électricité,</a:t>
            </a:r>
          </a:p>
          <a:p>
            <a:pPr marL="285750" indent="-285750" algn="just">
              <a:spcAft>
                <a:spcPts val="800"/>
              </a:spcAft>
              <a:buFont typeface="Arial" panose="020B0604020202020204" pitchFamily="34" charset="0"/>
              <a:buChar char="•"/>
            </a:pPr>
            <a:r>
              <a:rPr lang="fr-FR" sz="1000" dirty="0">
                <a:effectLst/>
                <a:latin typeface="Arial" panose="020B0604020202020204" pitchFamily="34" charset="0"/>
                <a:ea typeface="Arial" panose="020B0604020202020204" pitchFamily="34" charset="0"/>
              </a:rPr>
              <a:t>chaleur urbaine,</a:t>
            </a:r>
          </a:p>
          <a:p>
            <a:pPr marL="285750" indent="-285750" algn="just">
              <a:spcAft>
                <a:spcPts val="800"/>
              </a:spcAft>
              <a:buFont typeface="Arial" panose="020B0604020202020204" pitchFamily="34" charset="0"/>
              <a:buChar char="•"/>
            </a:pPr>
            <a:r>
              <a:rPr lang="fr-FR" sz="1000" dirty="0">
                <a:effectLst/>
                <a:latin typeface="Arial" panose="020B0604020202020204" pitchFamily="34" charset="0"/>
                <a:ea typeface="Arial" panose="020B0604020202020204" pitchFamily="34" charset="0"/>
              </a:rPr>
              <a:t>d’eau potable (uniquement à la commune)</a:t>
            </a:r>
          </a:p>
          <a:p>
            <a:pPr algn="just">
              <a:spcAft>
                <a:spcPts val="800"/>
              </a:spcAft>
            </a:pPr>
            <a:r>
              <a:rPr lang="fr-FR" sz="1000" dirty="0">
                <a:effectLst/>
                <a:latin typeface="Arial" panose="020B0604020202020204" pitchFamily="34" charset="0"/>
                <a:ea typeface="Arial" panose="020B0604020202020204" pitchFamily="34" charset="0"/>
              </a:rPr>
              <a:t>+ les propagations de la crue par le réseau d’assainissement.</a:t>
            </a:r>
          </a:p>
          <a:p>
            <a:pPr algn="just">
              <a:spcAft>
                <a:spcPts val="800"/>
              </a:spcAft>
            </a:pPr>
            <a:endParaRPr lang="fr-FR" sz="1000" dirty="0">
              <a:effectLst/>
              <a:latin typeface="Arial" panose="020B0604020202020204" pitchFamily="34" charset="0"/>
              <a:ea typeface="Arial" panose="020B0604020202020204" pitchFamily="34" charset="0"/>
            </a:endParaRPr>
          </a:p>
          <a:p>
            <a:pPr algn="just">
              <a:spcAft>
                <a:spcPts val="800"/>
              </a:spcAft>
            </a:pPr>
            <a:r>
              <a:rPr lang="fr-FR" sz="1000" dirty="0">
                <a:effectLst/>
                <a:latin typeface="Arial" panose="020B0604020202020204" pitchFamily="34" charset="0"/>
                <a:ea typeface="Arial" panose="020B0604020202020204" pitchFamily="34" charset="0"/>
              </a:rPr>
              <a:t>Ce travail a été réalisé en Île-de-France par rapport aux crues par débordement de la Seine, de la Marne, de l’Oise et du Loing pour des crues fréquentes à majeures.</a:t>
            </a:r>
          </a:p>
          <a:p>
            <a:pPr algn="just">
              <a:spcAft>
                <a:spcPts val="800"/>
              </a:spcAft>
            </a:pPr>
            <a:r>
              <a:rPr lang="fr-FR" sz="1000" dirty="0">
                <a:effectLst/>
                <a:latin typeface="Arial" panose="020B0604020202020204" pitchFamily="34" charset="0"/>
                <a:ea typeface="Arial" panose="020B0604020202020204" pitchFamily="34" charset="0"/>
              </a:rPr>
              <a:t>Les impacts générés par une crue extrême, par les petits cours d’eau, liés à la remontée de nappe ou aux orages ne sont pas cartographiés dans ce projet.</a:t>
            </a:r>
          </a:p>
          <a:p>
            <a:pPr eaLnBrk="1" hangingPunct="1">
              <a:spcBef>
                <a:spcPct val="0"/>
              </a:spcBef>
            </a:pPr>
            <a:endParaRPr lang="fr-FR" sz="1000" dirty="0">
              <a:latin typeface="Arial" panose="020B0604020202020204" pitchFamily="34" charset="0"/>
              <a:cs typeface="Arial" panose="020B0604020202020204" pitchFamily="34" charset="0"/>
            </a:endParaRPr>
          </a:p>
          <a:p>
            <a:pPr eaLnBrk="1" hangingPunct="1">
              <a:spcBef>
                <a:spcPct val="0"/>
              </a:spcBef>
            </a:pPr>
            <a:r>
              <a:rPr lang="fr-FR" sz="1000" dirty="0">
                <a:latin typeface="Arial" panose="020B0604020202020204" pitchFamily="34" charset="0"/>
                <a:cs typeface="Arial" panose="020B0604020202020204" pitchFamily="34" charset="0"/>
              </a:rPr>
              <a:t>Exemple 3 : Commandes films 3D</a:t>
            </a:r>
          </a:p>
          <a:p>
            <a:pPr eaLnBrk="1" hangingPunct="1">
              <a:spcBef>
                <a:spcPct val="0"/>
              </a:spcBef>
            </a:pPr>
            <a:endParaRPr lang="fr-FR" sz="1000" dirty="0">
              <a:latin typeface="Arial" panose="020B0604020202020204" pitchFamily="34" charset="0"/>
              <a:cs typeface="Arial" panose="020B0604020202020204" pitchFamily="34" charset="0"/>
            </a:endParaRPr>
          </a:p>
          <a:p>
            <a:pPr eaLnBrk="1" hangingPunct="1">
              <a:spcBef>
                <a:spcPct val="0"/>
              </a:spcBef>
            </a:pPr>
            <a:r>
              <a:rPr lang="fr-FR" sz="1000" dirty="0">
                <a:solidFill>
                  <a:srgbClr val="000000"/>
                </a:solidFill>
                <a:effectLst/>
                <a:latin typeface="Arial" panose="020B0604020202020204" pitchFamily="34" charset="0"/>
                <a:ea typeface="Arial" panose="020B0604020202020204" pitchFamily="34" charset="0"/>
              </a:rPr>
              <a:t>Exemple 4 :  atelier à destination des élèves du primaire à partir de différents types de cartes (au sol, poster, film 3D)</a:t>
            </a:r>
            <a:endParaRPr lang="fr-FR" sz="1000" dirty="0">
              <a:latin typeface="Arial" panose="020B0604020202020204" pitchFamily="34" charset="0"/>
              <a:cs typeface="Arial" panose="020B0604020202020204" pitchFamily="34" charset="0"/>
            </a:endParaRPr>
          </a:p>
          <a:p>
            <a:pPr eaLnBrk="1" hangingPunct="1">
              <a:spcBef>
                <a:spcPct val="0"/>
              </a:spcBef>
            </a:pPr>
            <a:endParaRPr lang="fr-FR" sz="10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6</a:t>
            </a:fld>
            <a:endParaRPr lang="fr-FR"/>
          </a:p>
        </p:txBody>
      </p:sp>
    </p:spTree>
    <p:extLst>
      <p:ext uri="{BB962C8B-B14F-4D97-AF65-F5344CB8AC3E}">
        <p14:creationId xmlns:p14="http://schemas.microsoft.com/office/powerpoint/2010/main" val="3923844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000" i="1" dirty="0">
                <a:solidFill>
                  <a:schemeClr val="bg1"/>
                </a:solidFill>
                <a:latin typeface="Arial" panose="020B0604020202020204" pitchFamily="34" charset="0"/>
                <a:cs typeface="Arial" panose="020B0604020202020204" pitchFamily="34" charset="0"/>
              </a:rPr>
              <a:t>« La diffusion est un acte pédagogique autant que technique. »(1)</a:t>
            </a:r>
          </a:p>
          <a:p>
            <a:endParaRPr lang="fr-FR" sz="1000" kern="1200" dirty="0">
              <a:solidFill>
                <a:schemeClr val="tx1"/>
              </a:solidFill>
              <a:effectLst/>
              <a:latin typeface="+mn-lt"/>
              <a:ea typeface="+mn-ea"/>
              <a:cs typeface="+mn-cs"/>
            </a:endParaRPr>
          </a:p>
          <a:p>
            <a:r>
              <a:rPr lang="fr-FR" sz="1000" kern="1200" dirty="0">
                <a:solidFill>
                  <a:schemeClr val="tx1"/>
                </a:solidFill>
                <a:effectLst/>
                <a:latin typeface="+mn-lt"/>
                <a:ea typeface="+mn-ea"/>
                <a:cs typeface="+mn-cs"/>
              </a:rPr>
              <a:t>Carto ZIP : une application web mélangeant de la cartographique dynamique, des données statistiques et des infographies en</a:t>
            </a:r>
            <a:r>
              <a:rPr lang="fr-FR" sz="1000" kern="1200" baseline="0" dirty="0">
                <a:solidFill>
                  <a:schemeClr val="tx1"/>
                </a:solidFill>
                <a:effectLst/>
                <a:latin typeface="+mn-lt"/>
                <a:ea typeface="+mn-ea"/>
                <a:cs typeface="+mn-cs"/>
              </a:rPr>
              <a:t> </a:t>
            </a:r>
            <a:r>
              <a:rPr lang="fr-FR" sz="1000" kern="1200" dirty="0">
                <a:solidFill>
                  <a:schemeClr val="tx1"/>
                </a:solidFill>
                <a:effectLst/>
                <a:latin typeface="+mn-lt"/>
                <a:ea typeface="+mn-ea"/>
                <a:cs typeface="+mn-cs"/>
              </a:rPr>
              <a:t>Île-de-France.</a:t>
            </a:r>
            <a:r>
              <a:rPr lang="fr-FR" sz="1000" kern="1200" baseline="0" dirty="0">
                <a:solidFill>
                  <a:schemeClr val="tx1"/>
                </a:solidFill>
                <a:effectLst/>
                <a:latin typeface="+mn-lt"/>
                <a:ea typeface="+mn-ea"/>
                <a:cs typeface="+mn-cs"/>
              </a:rPr>
              <a:t> L</a:t>
            </a:r>
            <a:r>
              <a:rPr lang="fr-FR" sz="1000" b="0" kern="1200" dirty="0">
                <a:solidFill>
                  <a:schemeClr val="tx1"/>
                </a:solidFill>
                <a:effectLst/>
                <a:latin typeface="+mn-lt"/>
                <a:ea typeface="ＭＳ Ｐゴシック" charset="-128"/>
                <a:cs typeface="ＭＳ Ｐゴシック" charset="-128"/>
              </a:rPr>
              <a:t>'utilisateur peut en très peu</a:t>
            </a:r>
            <a:r>
              <a:rPr lang="fr-FR" sz="1000" b="0" kern="1200" baseline="0" dirty="0">
                <a:solidFill>
                  <a:schemeClr val="tx1"/>
                </a:solidFill>
                <a:effectLst/>
                <a:latin typeface="+mn-lt"/>
                <a:ea typeface="ＭＳ Ｐゴシック" charset="-128"/>
                <a:cs typeface="ＭＳ Ｐゴシック" charset="-128"/>
              </a:rPr>
              <a:t> de </a:t>
            </a:r>
            <a:r>
              <a:rPr lang="fr-FR" sz="1000" b="0" kern="1200" dirty="0">
                <a:solidFill>
                  <a:schemeClr val="tx1"/>
                </a:solidFill>
                <a:effectLst/>
                <a:latin typeface="+mn-lt"/>
                <a:ea typeface="ＭＳ Ｐゴシック" charset="-128"/>
                <a:cs typeface="ＭＳ Ｐゴシック" charset="-128"/>
              </a:rPr>
              <a:t>clic</a:t>
            </a:r>
            <a:r>
              <a:rPr lang="fr-FR" sz="1000" b="0" kern="1200" baseline="0" dirty="0">
                <a:solidFill>
                  <a:schemeClr val="tx1"/>
                </a:solidFill>
                <a:effectLst/>
                <a:latin typeface="+mn-lt"/>
                <a:ea typeface="ＭＳ Ｐゴシック" charset="-128"/>
                <a:cs typeface="ＭＳ Ｐゴシック" charset="-128"/>
              </a:rPr>
              <a:t> </a:t>
            </a:r>
            <a:r>
              <a:rPr lang="fr-FR" sz="1000" b="0" kern="1200" dirty="0">
                <a:solidFill>
                  <a:schemeClr val="tx1"/>
                </a:solidFill>
                <a:effectLst/>
                <a:latin typeface="+mn-lt"/>
                <a:ea typeface="ＭＳ Ｐゴシック" charset="-128"/>
                <a:cs typeface="ＭＳ Ｐゴシック" charset="-128"/>
              </a:rPr>
              <a:t>avoir accès à des données fiables et claires sur les conséquences d'une inondation sur le territoire</a:t>
            </a:r>
            <a:r>
              <a:rPr lang="fr-FR" sz="1000" b="0" kern="1200" baseline="0" dirty="0">
                <a:solidFill>
                  <a:schemeClr val="tx1"/>
                </a:solidFill>
                <a:effectLst/>
                <a:latin typeface="+mn-lt"/>
                <a:ea typeface="ＭＳ Ｐゴシック" charset="-128"/>
                <a:cs typeface="ＭＳ Ｐゴシック" charset="-128"/>
              </a:rPr>
              <a:t> de son choix</a:t>
            </a:r>
          </a:p>
          <a:p>
            <a:endParaRPr lang="fr-FR" sz="1000" dirty="0"/>
          </a:p>
          <a:p>
            <a:r>
              <a:rPr lang="fr-FR" sz="1000" dirty="0"/>
              <a:t>Le rapport du CGEDD signale que l’utilisateur « peine à se représenter l’aléa comme une description statistique  » ; </a:t>
            </a:r>
          </a:p>
          <a:p>
            <a:endParaRPr lang="fr-FR" sz="1000" dirty="0"/>
          </a:p>
          <a:p>
            <a:r>
              <a:rPr lang="fr-FR" sz="1000" b="0" i="0" u="none" strike="noStrike" kern="1200" baseline="0" dirty="0">
                <a:solidFill>
                  <a:schemeClr val="tx1"/>
                </a:solidFill>
                <a:latin typeface="+mn-lt"/>
                <a:ea typeface="+mn-ea"/>
                <a:cs typeface="+mn-cs"/>
              </a:rPr>
              <a:t>Précision de la cartographie, simplification des curseurs, clarté des </a:t>
            </a:r>
            <a:r>
              <a:rPr lang="fr-FR" sz="1000" b="0" i="1" u="none" strike="noStrike" kern="1200" baseline="0" dirty="0">
                <a:solidFill>
                  <a:schemeClr val="tx1"/>
                </a:solidFill>
                <a:latin typeface="+mn-lt"/>
                <a:ea typeface="+mn-ea"/>
                <a:cs typeface="+mn-cs"/>
              </a:rPr>
              <a:t>dataviz</a:t>
            </a:r>
            <a:r>
              <a:rPr lang="fr-FR" sz="1000" b="0" i="0" u="none" strike="noStrike" kern="1200" baseline="0" dirty="0">
                <a:solidFill>
                  <a:schemeClr val="tx1"/>
                </a:solidFill>
                <a:latin typeface="+mn-lt"/>
                <a:ea typeface="+mn-ea"/>
                <a:cs typeface="+mn-cs"/>
              </a:rPr>
              <a:t> et explication des contenus vont permettre, comme il est écrit dans le rapport du CGEDD, de « </a:t>
            </a:r>
            <a:r>
              <a:rPr lang="fr-FR" sz="1000" b="1" i="1" u="none" strike="noStrike" kern="1200" baseline="0" dirty="0">
                <a:solidFill>
                  <a:schemeClr val="tx1"/>
                </a:solidFill>
                <a:latin typeface="+mn-lt"/>
                <a:ea typeface="+mn-ea"/>
                <a:cs typeface="+mn-cs"/>
              </a:rPr>
              <a:t>combler la distance entre approche technique et perception empirique du risque </a:t>
            </a:r>
            <a:r>
              <a:rPr lang="fr-FR" sz="1000" b="0" i="1" u="none" strike="noStrike" kern="1200" baseline="0" dirty="0">
                <a:solidFill>
                  <a:schemeClr val="tx1"/>
                </a:solidFill>
                <a:latin typeface="+mn-lt"/>
                <a:ea typeface="+mn-ea"/>
                <a:cs typeface="+mn-cs"/>
              </a:rPr>
              <a:t>: Il existe un décalage significatif entre le concept de risque qui fonde les démarches des professionnels et la perception empirique qu’en a le citoyen.</a:t>
            </a:r>
            <a:r>
              <a:rPr lang="fr-FR" sz="1000" b="0" i="0" u="none" strike="noStrike" kern="1200" baseline="0" dirty="0">
                <a:solidFill>
                  <a:schemeClr val="tx1"/>
                </a:solidFill>
                <a:latin typeface="+mn-lt"/>
                <a:ea typeface="+mn-ea"/>
                <a:cs typeface="+mn-cs"/>
              </a:rPr>
              <a:t>» (1)</a:t>
            </a:r>
          </a:p>
          <a:p>
            <a:endParaRPr lang="fr-FR" sz="1000" b="0" i="0" u="none" strike="noStrike" kern="1200" baseline="0" dirty="0">
              <a:solidFill>
                <a:schemeClr val="tx1"/>
              </a:solidFill>
              <a:latin typeface="+mn-lt"/>
              <a:ea typeface="+mn-ea"/>
              <a:cs typeface="+mn-cs"/>
            </a:endParaRPr>
          </a:p>
          <a:p>
            <a:r>
              <a:rPr lang="fr-FR" sz="1000" dirty="0">
                <a:latin typeface="Arial" panose="020B0604020202020204" pitchFamily="34" charset="0"/>
                <a:cs typeface="Arial" panose="020B0604020202020204" pitchFamily="34" charset="0"/>
              </a:rPr>
              <a:t>La cartographie n’est plus seulement vu comme un objet technique (atlas ZIP) mais </a:t>
            </a:r>
            <a:r>
              <a:rPr lang="fr-FR" sz="1000" b="1" dirty="0">
                <a:latin typeface="Arial" panose="020B0604020202020204" pitchFamily="34" charset="0"/>
                <a:cs typeface="Arial" panose="020B0604020202020204" pitchFamily="34" charset="0"/>
              </a:rPr>
              <a:t>un outil attrayant que l’utilisateur peut facilement s’approprier en y projetant son vécu</a:t>
            </a:r>
            <a:r>
              <a:rPr lang="fr-FR" sz="1000" dirty="0">
                <a:latin typeface="Arial" panose="020B0604020202020204" pitchFamily="34" charset="0"/>
                <a:cs typeface="Arial" panose="020B0604020202020204" pitchFamily="34" charset="0"/>
              </a:rPr>
              <a:t> (sa personne, son logement, son entreprise, sa commune, ses services) grâce aux fonctionnalités et la représentation des enjeux</a:t>
            </a:r>
            <a:endParaRPr lang="fr-FR" sz="1000" b="0" i="0" u="none" strike="noStrike" kern="1200" baseline="0" dirty="0">
              <a:solidFill>
                <a:schemeClr val="tx1"/>
              </a:solidFill>
              <a:latin typeface="+mn-lt"/>
              <a:ea typeface="+mn-ea"/>
              <a:cs typeface="+mn-cs"/>
            </a:endParaRPr>
          </a:p>
          <a:p>
            <a:r>
              <a:rPr lang="fr-FR" sz="1000" b="0" i="0" u="none" strike="noStrike" kern="1200" baseline="0" dirty="0">
                <a:solidFill>
                  <a:schemeClr val="tx1"/>
                </a:solidFill>
                <a:latin typeface="+mn-lt"/>
                <a:ea typeface="+mn-ea"/>
                <a:cs typeface="+mn-cs"/>
              </a:rPr>
              <a:t>La précision, traçabilité et l’actualisation des données serviront à la crédibilité de l’outil.</a:t>
            </a:r>
          </a:p>
          <a:p>
            <a:endParaRPr lang="fr-FR" sz="10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000" i="1" dirty="0">
                <a:solidFill>
                  <a:schemeClr val="bg1"/>
                </a:solidFill>
                <a:latin typeface="Arial" panose="020B0604020202020204" pitchFamily="34" charset="0"/>
                <a:cs typeface="Arial" panose="020B0604020202020204" pitchFamily="34" charset="0"/>
              </a:rPr>
              <a:t>(1) </a:t>
            </a:r>
            <a:r>
              <a:rPr lang="fr-FR" sz="1000" dirty="0"/>
              <a:t>rapport CGEDD n° 012890-01</a:t>
            </a:r>
          </a:p>
          <a:p>
            <a:r>
              <a:rPr lang="fr-FR" sz="1000" dirty="0"/>
              <a:t>Pour un meilleur accès du public aux cartes de zones inondables, </a:t>
            </a:r>
          </a:p>
          <a:p>
            <a:r>
              <a:rPr lang="fr-FR" sz="1000" dirty="0"/>
              <a:t>Stratégie de mise à disposition en ligne et amélioration de Géorisques, avril 2020</a:t>
            </a:r>
          </a:p>
          <a:p>
            <a:r>
              <a:rPr lang="fr-FR" sz="1000" dirty="0"/>
              <a:t>http://www.cgedd.developpement-durable.gouv.fr/pour-un-meilleur-acces-du-public-aux-cartes-de-a2966.html</a:t>
            </a:r>
          </a:p>
          <a:p>
            <a:pPr eaLnBrk="1" hangingPunct="1">
              <a:spcBef>
                <a:spcPct val="0"/>
              </a:spcBef>
            </a:pPr>
            <a:endParaRPr lang="fr-FR" sz="1000" dirty="0">
              <a:latin typeface="Arial" panose="020B0604020202020204" pitchFamily="34" charset="0"/>
              <a:cs typeface="Arial" panose="020B0604020202020204" pitchFamily="34" charset="0"/>
            </a:endParaRPr>
          </a:p>
          <a:p>
            <a:pPr eaLnBrk="1" hangingPunct="1">
              <a:spcBef>
                <a:spcPct val="0"/>
              </a:spcBef>
            </a:pPr>
            <a:r>
              <a:rPr lang="fr-FR" sz="1000" dirty="0">
                <a:latin typeface="Arial" panose="020B0604020202020204" pitchFamily="34" charset="0"/>
                <a:cs typeface="Arial" panose="020B0604020202020204" pitchFamily="34" charset="0"/>
              </a:rPr>
              <a:t>Rappel : </a:t>
            </a:r>
          </a:p>
          <a:p>
            <a:pPr eaLnBrk="1" hangingPunct="1">
              <a:spcBef>
                <a:spcPct val="0"/>
              </a:spcBef>
            </a:pPr>
            <a:endParaRPr lang="fr-FR" sz="1000" dirty="0">
              <a:latin typeface="Arial" panose="020B0604020202020204" pitchFamily="34" charset="0"/>
              <a:cs typeface="Arial" panose="020B0604020202020204" pitchFamily="34" charset="0"/>
            </a:endParaRPr>
          </a:p>
          <a:p>
            <a:pPr eaLnBrk="1" hangingPunct="1">
              <a:spcBef>
                <a:spcPct val="0"/>
              </a:spcBef>
            </a:pPr>
            <a:r>
              <a:rPr lang="fr-FR" sz="1000" dirty="0">
                <a:latin typeface="Arial" panose="020B0604020202020204" pitchFamily="34" charset="0"/>
                <a:cs typeface="Arial" panose="020B0604020202020204" pitchFamily="34" charset="0"/>
              </a:rPr>
              <a:t>A l'origine, Baignade Interdite a été développée pour promouvoir l'usage et la diffusion de l'Open Data en région Île-de-France.</a:t>
            </a:r>
          </a:p>
          <a:p>
            <a:pPr marL="0" marR="0" lvl="0" indent="0" algn="l" defTabSz="457200" rtl="0" eaLnBrk="1" fontAlgn="auto" latinLnBrk="0" hangingPunct="1">
              <a:lnSpc>
                <a:spcPct val="100000"/>
              </a:lnSpc>
              <a:spcBef>
                <a:spcPct val="0"/>
              </a:spcBef>
              <a:spcAft>
                <a:spcPts val="0"/>
              </a:spcAft>
              <a:buClrTx/>
              <a:buSzTx/>
              <a:buFontTx/>
              <a:buNone/>
              <a:tabLst/>
              <a:defRPr/>
            </a:pPr>
            <a:r>
              <a:rPr lang="fr-FR" sz="1000" kern="1200" dirty="0">
                <a:solidFill>
                  <a:schemeClr val="tx1"/>
                </a:solidFill>
                <a:effectLst/>
                <a:latin typeface="Arial" panose="020B0604020202020204" pitchFamily="34" charset="0"/>
                <a:ea typeface="+mn-ea"/>
                <a:cs typeface="Arial" panose="020B0604020202020204" pitchFamily="34" charset="0"/>
              </a:rPr>
              <a:t>Le projet a été initié avec le concours de l'ex-Agence Numérique de la Région Ile-de-France (La Fonderie).</a:t>
            </a:r>
          </a:p>
          <a:p>
            <a:pPr marL="0" marR="0" lvl="0" indent="0" algn="l" defTabSz="457200" rtl="0" eaLnBrk="1" fontAlgn="auto" latinLnBrk="0" hangingPunct="1">
              <a:lnSpc>
                <a:spcPct val="100000"/>
              </a:lnSpc>
              <a:spcBef>
                <a:spcPct val="0"/>
              </a:spcBef>
              <a:spcAft>
                <a:spcPts val="0"/>
              </a:spcAft>
              <a:buClrTx/>
              <a:buSzTx/>
              <a:buFontTx/>
              <a:buNone/>
              <a:tabLst/>
              <a:defRPr/>
            </a:pPr>
            <a:r>
              <a:rPr lang="fr-FR" sz="1000" dirty="0">
                <a:latin typeface="Arial" panose="020B0604020202020204" pitchFamily="34" charset="0"/>
                <a:cs typeface="Arial" panose="020B0604020202020204" pitchFamily="34" charset="0"/>
              </a:rPr>
              <a:t>L’application a été développée sur les fonds propres de l'IAU </a:t>
            </a:r>
            <a:r>
              <a:rPr lang="fr-FR" sz="1000" dirty="0" err="1">
                <a:latin typeface="Arial" panose="020B0604020202020204" pitchFamily="34" charset="0"/>
                <a:cs typeface="Arial" panose="020B0604020202020204" pitchFamily="34" charset="0"/>
              </a:rPr>
              <a:t>ÎdF</a:t>
            </a:r>
            <a:r>
              <a:rPr lang="fr-FR" sz="1000" dirty="0">
                <a:latin typeface="Arial" panose="020B0604020202020204" pitchFamily="34" charset="0"/>
                <a:cs typeface="Arial" panose="020B0604020202020204" pitchFamily="34" charset="0"/>
              </a:rPr>
              <a:t> dans le cadre de son programme d'étude 2014.</a:t>
            </a:r>
          </a:p>
          <a:p>
            <a:pPr eaLnBrk="1" hangingPunct="1">
              <a:spcBef>
                <a:spcPct val="0"/>
              </a:spcBef>
            </a:pPr>
            <a:endParaRPr lang="fr-FR" sz="1000" b="0" kern="1200" dirty="0">
              <a:solidFill>
                <a:schemeClr val="tx1"/>
              </a:solidFill>
              <a:effectLst/>
              <a:latin typeface="Arial" panose="020B0604020202020204" pitchFamily="34" charset="0"/>
              <a:ea typeface="ＭＳ Ｐゴシック" charset="-128"/>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fr-FR" sz="1000" dirty="0">
                <a:latin typeface="Arial" panose="020B0604020202020204" pitchFamily="34" charset="0"/>
                <a:cs typeface="Arial" panose="020B0604020202020204" pitchFamily="34" charset="0"/>
              </a:rPr>
              <a:t>2017, reconnaissance institutionnelle avec la sélection au grand prix culture du risque inondation sur la bassin Seine Normandie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fr-FR" sz="1000" dirty="0">
                <a:latin typeface="Arial" panose="020B0604020202020204" pitchFamily="34" charset="0"/>
                <a:cs typeface="Arial" panose="020B0604020202020204" pitchFamily="34" charset="0"/>
              </a:rPr>
              <a:t>2019, signature d’une convention avec la </a:t>
            </a:r>
            <a:r>
              <a:rPr lang="fr-FR" sz="1000" dirty="0" err="1">
                <a:latin typeface="Arial" panose="020B0604020202020204" pitchFamily="34" charset="0"/>
                <a:cs typeface="Arial" panose="020B0604020202020204" pitchFamily="34" charset="0"/>
              </a:rPr>
              <a:t>Driee</a:t>
            </a:r>
            <a:r>
              <a:rPr lang="fr-FR" sz="1000" dirty="0">
                <a:latin typeface="Arial" panose="020B0604020202020204" pitchFamily="34" charset="0"/>
                <a:cs typeface="Arial" panose="020B0604020202020204" pitchFamily="34" charset="0"/>
              </a:rPr>
              <a:t> </a:t>
            </a:r>
            <a:r>
              <a:rPr lang="fr-FR" sz="1000" dirty="0">
                <a:latin typeface="Arial" panose="020B0604020202020204" pitchFamily="34" charset="0"/>
                <a:cs typeface="Arial" panose="020B0604020202020204" pitchFamily="34" charset="0"/>
                <a:sym typeface="Wingdings" panose="05000000000000000000" pitchFamily="2" charset="2"/>
              </a:rPr>
              <a:t>et lancement des travaux </a:t>
            </a:r>
            <a:r>
              <a:rPr lang="fr-FR" sz="1000" dirty="0">
                <a:highlight>
                  <a:scrgbClr r="0" g="0" b="0">
                    <a:alpha val="0"/>
                  </a:scrgbClr>
                </a:highlight>
                <a:latin typeface="Arial" panose="020B0604020202020204" pitchFamily="34" charset="0"/>
                <a:ea typeface="Microsoft YaHei" pitchFamily="2"/>
                <a:cs typeface="Arial" panose="020B0604020202020204" pitchFamily="34" charset="0"/>
              </a:rPr>
              <a:t>d’intégration de scénarios de crue produits par la DRIEE pour les cours d’eau franciliens surveillés </a:t>
            </a:r>
            <a:r>
              <a:rPr lang="fr-FR" sz="1000" dirty="0" err="1">
                <a:highlight>
                  <a:scrgbClr r="0" g="0" b="0">
                    <a:alpha val="0"/>
                  </a:scrgbClr>
                </a:highlight>
                <a:latin typeface="Arial" panose="020B0604020202020204" pitchFamily="34" charset="0"/>
                <a:ea typeface="Microsoft YaHei" pitchFamily="2"/>
                <a:cs typeface="Arial" panose="020B0604020202020204" pitchFamily="34" charset="0"/>
              </a:rPr>
              <a:t>Vigicrues</a:t>
            </a:r>
            <a:r>
              <a:rPr lang="fr-FR" sz="1000" dirty="0">
                <a:highlight>
                  <a:scrgbClr r="0" g="0" b="0">
                    <a:alpha val="0"/>
                  </a:scrgbClr>
                </a:highlight>
                <a:latin typeface="Arial" panose="020B0604020202020204" pitchFamily="34" charset="0"/>
                <a:ea typeface="Microsoft YaHei" pitchFamily="2"/>
                <a:cs typeface="Arial" panose="020B0604020202020204" pitchFamily="34" charset="0"/>
              </a:rPr>
              <a:t> (les Zones d’Inondation Potentielles, dits « ZIP-ZICH »)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fr-FR" sz="1000" dirty="0">
                <a:highlight>
                  <a:scrgbClr r="0" g="0" b="0">
                    <a:alpha val="0"/>
                  </a:scrgbClr>
                </a:highlight>
                <a:latin typeface="Arial" panose="020B0604020202020204" pitchFamily="34" charset="0"/>
                <a:ea typeface="Microsoft YaHei" pitchFamily="2"/>
                <a:cs typeface="Arial" panose="020B0604020202020204" pitchFamily="34" charset="0"/>
              </a:rPr>
              <a:t>2021, intégration des ZINI</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fr-FR" sz="1000" dirty="0">
              <a:latin typeface="Arial" panose="020B0604020202020204" pitchFamily="34" charset="0"/>
              <a:cs typeface="Arial" panose="020B0604020202020204" pitchFamily="34" charset="0"/>
            </a:endParaRPr>
          </a:p>
          <a:p>
            <a:pPr eaLnBrk="1" hangingPunct="1">
              <a:spcBef>
                <a:spcPct val="0"/>
              </a:spcBef>
            </a:pPr>
            <a:r>
              <a:rPr lang="fr-FR" sz="1000" dirty="0">
                <a:latin typeface="Arial" panose="020B0604020202020204" pitchFamily="34" charset="0"/>
                <a:cs typeface="Arial" panose="020B0604020202020204" pitchFamily="34" charset="0"/>
              </a:rPr>
              <a:t>L'objectif est de partager des informations géographiques et de les mettre à disposition du plus grand monde.</a:t>
            </a:r>
          </a:p>
        </p:txBody>
      </p:sp>
      <p:sp>
        <p:nvSpPr>
          <p:cNvPr id="4" name="Espace réservé du numéro de diapositive 3"/>
          <p:cNvSpPr>
            <a:spLocks noGrp="1"/>
          </p:cNvSpPr>
          <p:nvPr>
            <p:ph type="sldNum" sz="quarter" idx="10"/>
          </p:nvPr>
        </p:nvSpPr>
        <p:spPr/>
        <p:txBody>
          <a:bodyPr/>
          <a:lstStyle/>
          <a:p>
            <a:fld id="{F1228A12-B5DD-0246-9764-BA421979C109}" type="slidenum">
              <a:rPr lang="fr-FR" smtClean="0"/>
              <a:t>7</a:t>
            </a:fld>
            <a:endParaRPr lang="fr-FR"/>
          </a:p>
        </p:txBody>
      </p:sp>
    </p:spTree>
    <p:extLst>
      <p:ext uri="{BB962C8B-B14F-4D97-AF65-F5344CB8AC3E}">
        <p14:creationId xmlns:p14="http://schemas.microsoft.com/office/powerpoint/2010/main" val="267388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a:xfrm>
            <a:off x="5798182" y="6532034"/>
            <a:ext cx="2221434" cy="216000"/>
          </a:xfrm>
        </p:spPr>
        <p:txBody>
          <a:bodyPr/>
          <a:lstStyle/>
          <a:p>
            <a:pPr algn="r"/>
            <a:r>
              <a:rPr lang="fr-FR" dirty="0"/>
              <a:t>GT CNIG refonte </a:t>
            </a:r>
            <a:r>
              <a:rPr lang="fr-FR" dirty="0" err="1"/>
              <a:t>Géostandards</a:t>
            </a:r>
            <a:r>
              <a:rPr lang="fr-FR" dirty="0"/>
              <a:t> - 8.04,2022</a:t>
            </a:r>
          </a:p>
        </p:txBody>
      </p:sp>
      <p:cxnSp>
        <p:nvCxnSpPr>
          <p:cNvPr id="7" name="Connecteur droit 6"/>
          <p:cNvCxnSpPr/>
          <p:nvPr userDrawn="1"/>
        </p:nvCxnSpPr>
        <p:spPr>
          <a:xfrm>
            <a:off x="755634" y="1196752"/>
            <a:ext cx="360040" cy="0"/>
          </a:xfrm>
          <a:prstGeom prst="line">
            <a:avLst/>
          </a:prstGeom>
          <a:ln w="76200"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0" name="Espace réservé pour une image  9"/>
          <p:cNvSpPr>
            <a:spLocks noGrp="1"/>
          </p:cNvSpPr>
          <p:nvPr>
            <p:ph type="pic" sz="quarter" idx="12" hasCustomPrompt="1"/>
          </p:nvPr>
        </p:nvSpPr>
        <p:spPr>
          <a:xfrm>
            <a:off x="755650" y="3131294"/>
            <a:ext cx="5832000" cy="3383999"/>
          </a:xfrm>
        </p:spPr>
        <p:txBody>
          <a:bodyPr/>
          <a:lstStyle>
            <a:lvl1pPr>
              <a:defRPr baseline="0"/>
            </a:lvl1pPr>
          </a:lstStyle>
          <a:p>
            <a:r>
              <a:rPr lang="fr-FR" dirty="0"/>
              <a:t>Cliquer sur l’icône pour insérer une image</a:t>
            </a:r>
          </a:p>
        </p:txBody>
      </p:sp>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5858" y="5691120"/>
            <a:ext cx="857571" cy="828000"/>
          </a:xfrm>
          <a:prstGeom prst="rect">
            <a:avLst/>
          </a:prstGeom>
        </p:spPr>
      </p:pic>
    </p:spTree>
    <p:extLst>
      <p:ext uri="{BB962C8B-B14F-4D97-AF65-F5344CB8AC3E}">
        <p14:creationId xmlns:p14="http://schemas.microsoft.com/office/powerpoint/2010/main" val="416551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
        <p:nvSpPr>
          <p:cNvPr id="5" name="Espace réservé du pied de page 4"/>
          <p:cNvSpPr>
            <a:spLocks noGrp="1"/>
          </p:cNvSpPr>
          <p:nvPr>
            <p:ph type="ftr" sz="quarter" idx="11"/>
          </p:nvPr>
        </p:nvSpPr>
        <p:spPr/>
        <p:txBody>
          <a:bodyPr/>
          <a:lstStyle/>
          <a:p>
            <a:r>
              <a:rPr lang="fr-FR"/>
              <a:t>Info réunion et/ou date</a:t>
            </a:r>
          </a:p>
        </p:txBody>
      </p:sp>
    </p:spTree>
    <p:extLst>
      <p:ext uri="{BB962C8B-B14F-4D97-AF65-F5344CB8AC3E}">
        <p14:creationId xmlns:p14="http://schemas.microsoft.com/office/powerpoint/2010/main" val="33473982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749300" y="274638"/>
            <a:ext cx="7776000" cy="720000"/>
          </a:xfrm>
          <a:prstGeom prst="rect">
            <a:avLst/>
          </a:prstGeom>
        </p:spPr>
        <p:txBody>
          <a:bodyPr vert="horz" lIns="0" tIns="0" rIns="0" bIns="0" rtlCol="0" anchor="t" anchorCtr="0">
            <a:noAutofit/>
          </a:bodyPr>
          <a:lstStyle/>
          <a:p>
            <a:pPr lvl="0"/>
            <a:r>
              <a:rPr lang="fr-FR" dirty="0"/>
              <a:t>&lt;Titre&gt;</a:t>
            </a:r>
          </a:p>
        </p:txBody>
      </p:sp>
      <p:sp>
        <p:nvSpPr>
          <p:cNvPr id="3" name="Espace réservé du texte 2"/>
          <p:cNvSpPr>
            <a:spLocks noGrp="1"/>
          </p:cNvSpPr>
          <p:nvPr>
            <p:ph type="body" idx="1"/>
          </p:nvPr>
        </p:nvSpPr>
        <p:spPr>
          <a:xfrm>
            <a:off x="749300" y="1316182"/>
            <a:ext cx="7776000" cy="4809981"/>
          </a:xfrm>
          <a:prstGeom prst="rect">
            <a:avLst/>
          </a:prstGeom>
        </p:spPr>
        <p:txBody>
          <a:bodyPr vert="horz" lIns="0" tIns="0" rIns="0" bIns="0" rtlCol="0">
            <a:normAutofit/>
          </a:bodyPr>
          <a:lstStyle/>
          <a:p>
            <a:pPr lvl="0"/>
            <a:endParaRPr lang="fr-FR" dirty="0"/>
          </a:p>
        </p:txBody>
      </p:sp>
      <p:sp>
        <p:nvSpPr>
          <p:cNvPr id="4" name="Espace réservé de la date 3"/>
          <p:cNvSpPr>
            <a:spLocks noGrp="1"/>
          </p:cNvSpPr>
          <p:nvPr>
            <p:ph type="dt" sz="half" idx="2"/>
          </p:nvPr>
        </p:nvSpPr>
        <p:spPr>
          <a:xfrm>
            <a:off x="815877" y="6515293"/>
            <a:ext cx="4956273" cy="216000"/>
          </a:xfrm>
          <a:prstGeom prst="rect">
            <a:avLst/>
          </a:prstGeom>
        </p:spPr>
        <p:txBody>
          <a:bodyPr vert="horz" lIns="0" tIns="0" rIns="0" bIns="0" rtlCol="0" anchor="ctr"/>
          <a:lstStyle>
            <a:lvl1pPr algn="l">
              <a:defRPr sz="800" b="1">
                <a:solidFill>
                  <a:schemeClr val="tx1">
                    <a:lumMod val="75000"/>
                    <a:lumOff val="25000"/>
                  </a:schemeClr>
                </a:solidFill>
                <a:latin typeface="Arial"/>
                <a:cs typeface="Arial"/>
              </a:defRPr>
            </a:lvl1p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3"/>
          </p:nvPr>
        </p:nvSpPr>
        <p:spPr>
          <a:xfrm>
            <a:off x="5798182" y="6532034"/>
            <a:ext cx="2376000" cy="216000"/>
          </a:xfrm>
          <a:prstGeom prst="rect">
            <a:avLst/>
          </a:prstGeom>
        </p:spPr>
        <p:txBody>
          <a:bodyPr vert="horz" lIns="0" tIns="0" rIns="0" bIns="0" rtlCol="0" anchor="ctr"/>
          <a:lstStyle>
            <a:lvl1pPr algn="l">
              <a:defRPr sz="600" b="1">
                <a:solidFill>
                  <a:schemeClr val="tx1">
                    <a:lumMod val="75000"/>
                    <a:lumOff val="25000"/>
                  </a:schemeClr>
                </a:solidFill>
                <a:latin typeface="Arial"/>
                <a:cs typeface="Arial"/>
              </a:defRPr>
            </a:lvl1pPr>
          </a:lstStyle>
          <a:p>
            <a:r>
              <a:rPr lang="fr-FR" dirty="0"/>
              <a:t>Journée Risques et Territoires 2020 du </a:t>
            </a:r>
            <a:r>
              <a:rPr lang="fr-FR" dirty="0" err="1"/>
              <a:t>Cerema</a:t>
            </a:r>
            <a:r>
              <a:rPr lang="fr-FR" dirty="0"/>
              <a:t> / 17.09.2020</a:t>
            </a:r>
          </a:p>
        </p:txBody>
      </p:sp>
      <p:sp>
        <p:nvSpPr>
          <p:cNvPr id="8" name="ZoneTexte 7"/>
          <p:cNvSpPr txBox="1"/>
          <p:nvPr userDrawn="1"/>
        </p:nvSpPr>
        <p:spPr>
          <a:xfrm>
            <a:off x="8174182" y="6588711"/>
            <a:ext cx="351118" cy="159323"/>
          </a:xfrm>
          <a:prstGeom prst="rect">
            <a:avLst/>
          </a:prstGeom>
          <a:noFill/>
        </p:spPr>
        <p:txBody>
          <a:bodyPr wrap="none" lIns="0" tIns="0" rIns="0" bIns="0" rtlCol="0">
            <a:noAutofit/>
          </a:bodyPr>
          <a:lstStyle/>
          <a:p>
            <a:pPr algn="r"/>
            <a:fld id="{CB59051C-628F-A046-97B3-68395308EABE}" type="slidenum">
              <a:rPr lang="fr-FR" sz="600" smtClean="0">
                <a:solidFill>
                  <a:srgbClr val="262626"/>
                </a:solidFill>
                <a:latin typeface="Arial"/>
                <a:cs typeface="Arial"/>
              </a:rPr>
              <a:pPr algn="r"/>
              <a:t>‹#›</a:t>
            </a:fld>
            <a:endParaRPr lang="fr-FR" sz="600" dirty="0">
              <a:solidFill>
                <a:srgbClr val="262626"/>
              </a:solidFill>
              <a:latin typeface="Arial"/>
              <a:cs typeface="Arial"/>
            </a:endParaRPr>
          </a:p>
        </p:txBody>
      </p:sp>
      <p:pic>
        <p:nvPicPr>
          <p:cNvPr id="7" name="Imag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3201" y="6435198"/>
            <a:ext cx="335825" cy="324000"/>
          </a:xfrm>
          <a:prstGeom prst="rect">
            <a:avLst/>
          </a:prstGeom>
        </p:spPr>
      </p:pic>
    </p:spTree>
    <p:extLst>
      <p:ext uri="{BB962C8B-B14F-4D97-AF65-F5344CB8AC3E}">
        <p14:creationId xmlns:p14="http://schemas.microsoft.com/office/powerpoint/2010/main" val="3222323035"/>
      </p:ext>
    </p:extLst>
  </p:cSld>
  <p:clrMap bg1="lt1" tx1="dk1" bg2="lt2" tx2="dk2" accent1="accent1" accent2="accent2" accent3="accent3" accent4="accent4" accent5="accent5" accent6="accent6" hlink="hlink" folHlink="folHlink"/>
  <p:sldLayoutIdLst>
    <p:sldLayoutId id="2147483649" r:id="rId1"/>
    <p:sldLayoutId id="2147483650" r:id="rId2"/>
  </p:sldLayoutIdLst>
  <p:hf sldNum="0" hdr="0"/>
  <p:txStyles>
    <p:titleStyle>
      <a:lvl1pPr algn="l" defTabSz="457200" rtl="0" eaLnBrk="1" latinLnBrk="0" hangingPunct="1">
        <a:spcBef>
          <a:spcPct val="0"/>
        </a:spcBef>
        <a:buNone/>
        <a:defRPr sz="3000" b="1" kern="1200">
          <a:solidFill>
            <a:srgbClr val="808080"/>
          </a:solidFill>
          <a:latin typeface="Arial"/>
          <a:ea typeface="+mj-ea"/>
          <a:cs typeface="Arial"/>
        </a:defRPr>
      </a:lvl1pPr>
    </p:titleStyle>
    <p:body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10" userDrawn="1">
          <p15:clr>
            <a:srgbClr val="F26B43"/>
          </p15:clr>
        </p15:guide>
        <p15:guide id="2" pos="4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hyperlink" Target="https://www.institutparisregion.fr/environnement/risques-naturels-et-technologiques/territoire-inondable/" TargetMode="External"/><Relationship Id="rId3" Type="http://schemas.openxmlformats.org/officeDocument/2006/relationships/image" Target="../media/image17.png"/><Relationship Id="rId7" Type="http://schemas.openxmlformats.org/officeDocument/2006/relationships/image" Target="../media/image21.jpg"/><Relationship Id="rId12"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4.JPG"/><Relationship Id="rId5" Type="http://schemas.openxmlformats.org/officeDocument/2006/relationships/image" Target="../media/image19.jpg"/><Relationship Id="rId10" Type="http://schemas.openxmlformats.org/officeDocument/2006/relationships/image" Target="../media/image23.jpg"/><Relationship Id="rId4" Type="http://schemas.openxmlformats.org/officeDocument/2006/relationships/image" Target="../media/image18.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hyperlink" Target="https://cartoviz.institutparisregion.fr/?id_appli=baignadeinterdite&amp;x=653918.560671503&amp;y=6860664.5845318185&amp;zoom=5" TargetMode="External"/><Relationship Id="rId7" Type="http://schemas.openxmlformats.org/officeDocument/2006/relationships/hyperlink" Target="https://cartoviz.institutparisregion.fr/?id_appli=zonesinondables&amp;x=653918.560671503&amp;y=6860664.5845318185&amp;zoom=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4294967295"/>
          </p:nvPr>
        </p:nvSpPr>
        <p:spPr>
          <a:xfrm>
            <a:off x="755634" y="1338263"/>
            <a:ext cx="7535855" cy="1380223"/>
          </a:xfrm>
        </p:spPr>
        <p:txBody>
          <a:bodyPr>
            <a:normAutofit fontScale="92500"/>
          </a:bodyPr>
          <a:lstStyle/>
          <a:p>
            <a:r>
              <a:rPr lang="fr-FR" sz="4400" dirty="0">
                <a:solidFill>
                  <a:srgbClr val="0070C0"/>
                </a:solidFill>
              </a:rPr>
              <a:t>L’usage des données Risques</a:t>
            </a:r>
          </a:p>
          <a:p>
            <a:r>
              <a:rPr lang="fr-FR" dirty="0">
                <a:solidFill>
                  <a:srgbClr val="0070C0"/>
                </a:solidFill>
              </a:rPr>
              <a:t>à L’Institut Paris </a:t>
            </a:r>
            <a:r>
              <a:rPr lang="fr-FR" dirty="0" err="1">
                <a:solidFill>
                  <a:srgbClr val="0070C0"/>
                </a:solidFill>
              </a:rPr>
              <a:t>Region</a:t>
            </a:r>
            <a:endParaRPr lang="fr-FR" dirty="0">
              <a:solidFill>
                <a:srgbClr val="0070C0"/>
              </a:solidFill>
            </a:endParaRPr>
          </a:p>
        </p:txBody>
      </p:sp>
      <p:sp>
        <p:nvSpPr>
          <p:cNvPr id="8" name="Espace réservé du texte 5">
            <a:extLst>
              <a:ext uri="{FF2B5EF4-FFF2-40B4-BE49-F238E27FC236}">
                <a16:creationId xmlns:a16="http://schemas.microsoft.com/office/drawing/2014/main" id="{1B6E1064-F982-464A-98DE-E3B1F769586F}"/>
              </a:ext>
            </a:extLst>
          </p:cNvPr>
          <p:cNvSpPr txBox="1">
            <a:spLocks/>
          </p:cNvSpPr>
          <p:nvPr/>
        </p:nvSpPr>
        <p:spPr>
          <a:xfrm>
            <a:off x="762287" y="5449808"/>
            <a:ext cx="4652763" cy="641350"/>
          </a:xfrm>
          <a:prstGeom prst="rect">
            <a:avLst/>
          </a:prstGeom>
        </p:spPr>
        <p:txBody>
          <a:bodyPr vert="horz" lIns="0" tIns="0" rIns="0" bIns="0" rtlCol="0">
            <a:norm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600" dirty="0"/>
              <a:t>08.04.2022</a:t>
            </a:r>
          </a:p>
          <a:p>
            <a:pPr lvl="1"/>
            <a:r>
              <a:rPr lang="fr-FR" dirty="0">
                <a:solidFill>
                  <a:schemeClr val="tx1">
                    <a:lumMod val="95000"/>
                    <a:lumOff val="5000"/>
                  </a:schemeClr>
                </a:solidFill>
              </a:rPr>
              <a:t>Simon Carrage géomaticien, Institut Paris </a:t>
            </a:r>
            <a:r>
              <a:rPr lang="fr-FR" dirty="0" err="1">
                <a:solidFill>
                  <a:schemeClr val="tx1">
                    <a:lumMod val="95000"/>
                    <a:lumOff val="5000"/>
                  </a:schemeClr>
                </a:solidFill>
              </a:rPr>
              <a:t>Region</a:t>
            </a:r>
            <a:endParaRPr lang="fr-FR" dirty="0">
              <a:solidFill>
                <a:schemeClr val="tx1">
                  <a:lumMod val="95000"/>
                  <a:lumOff val="5000"/>
                </a:schemeClr>
              </a:solidFill>
            </a:endParaRPr>
          </a:p>
        </p:txBody>
      </p:sp>
      <p:pic>
        <p:nvPicPr>
          <p:cNvPr id="11" name="Image 10" descr="Une image contenant carte&#10;&#10;Description générée automatiquement">
            <a:extLst>
              <a:ext uri="{FF2B5EF4-FFF2-40B4-BE49-F238E27FC236}">
                <a16:creationId xmlns:a16="http://schemas.microsoft.com/office/drawing/2014/main" id="{FF29E38A-1139-4CC0-A6FF-9235AE0D8E5D}"/>
              </a:ext>
            </a:extLst>
          </p:cNvPr>
          <p:cNvPicPr>
            <a:picLocks noChangeAspect="1"/>
          </p:cNvPicPr>
          <p:nvPr/>
        </p:nvPicPr>
        <p:blipFill>
          <a:blip r:embed="rId3"/>
          <a:stretch>
            <a:fillRect/>
          </a:stretch>
        </p:blipFill>
        <p:spPr>
          <a:xfrm>
            <a:off x="762287" y="2643497"/>
            <a:ext cx="7626079" cy="2040782"/>
          </a:xfrm>
          <a:prstGeom prst="rect">
            <a:avLst/>
          </a:prstGeom>
        </p:spPr>
      </p:pic>
    </p:spTree>
    <p:extLst>
      <p:ext uri="{BB962C8B-B14F-4D97-AF65-F5344CB8AC3E}">
        <p14:creationId xmlns:p14="http://schemas.microsoft.com/office/powerpoint/2010/main" val="202983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re 24"/>
          <p:cNvSpPr>
            <a:spLocks noGrp="1"/>
          </p:cNvSpPr>
          <p:nvPr>
            <p:ph type="title"/>
          </p:nvPr>
        </p:nvSpPr>
        <p:spPr/>
        <p:txBody>
          <a:bodyPr/>
          <a:lstStyle/>
          <a:p>
            <a:r>
              <a:rPr lang="fr-FR" dirty="0">
                <a:solidFill>
                  <a:srgbClr val="00B0F0"/>
                </a:solidFill>
              </a:rPr>
              <a:t>L’Institut Paris </a:t>
            </a:r>
            <a:r>
              <a:rPr lang="fr-FR" dirty="0" err="1">
                <a:solidFill>
                  <a:srgbClr val="00B0F0"/>
                </a:solidFill>
              </a:rPr>
              <a:t>Region</a:t>
            </a:r>
            <a:endParaRPr lang="fr-FR" dirty="0">
              <a:solidFill>
                <a:srgbClr val="00B0F0"/>
              </a:solidFill>
            </a:endParaRPr>
          </a:p>
        </p:txBody>
      </p:sp>
      <p:sp>
        <p:nvSpPr>
          <p:cNvPr id="21" name="Espace réservé du contenu 20"/>
          <p:cNvSpPr>
            <a:spLocks noGrp="1"/>
          </p:cNvSpPr>
          <p:nvPr>
            <p:ph idx="1"/>
          </p:nvPr>
        </p:nvSpPr>
        <p:spPr>
          <a:xfrm>
            <a:off x="483169" y="1111734"/>
            <a:ext cx="8473440" cy="4809981"/>
          </a:xfrm>
        </p:spPr>
        <p:txBody>
          <a:bodyPr>
            <a:normAutofit/>
          </a:bodyPr>
          <a:lstStyle/>
          <a:p>
            <a:pPr lvl="1"/>
            <a:endParaRPr lang="fr-FR" sz="600" dirty="0"/>
          </a:p>
          <a:p>
            <a:pPr marL="285750" lvl="1" indent="-285750">
              <a:buFont typeface="Arial" panose="020B0604020202020204" pitchFamily="34" charset="0"/>
              <a:buChar char="•"/>
            </a:pPr>
            <a:r>
              <a:rPr lang="fr-FR" dirty="0"/>
              <a:t>Agence régionale </a:t>
            </a:r>
            <a:r>
              <a:rPr lang="fr-FR" b="1" dirty="0"/>
              <a:t>d’urbanisme et de l’environnement qui </a:t>
            </a:r>
            <a:r>
              <a:rPr lang="fr-FR" dirty="0"/>
              <a:t>réalise des études et travaux nécessaires à la prise de décision de la Région Île-de-France et de ses partenaires.</a:t>
            </a:r>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endParaRPr lang="fr-FR" dirty="0"/>
          </a:p>
          <a:p>
            <a:pPr lvl="1"/>
            <a:endParaRPr lang="fr-FR" sz="600" dirty="0"/>
          </a:p>
          <a:p>
            <a:pPr lvl="1"/>
            <a:endParaRPr lang="fr-FR" sz="600" dirty="0"/>
          </a:p>
          <a:p>
            <a:pPr marL="285750" lvl="1" indent="-285750">
              <a:buFont typeface="Arial" panose="020B0604020202020204" pitchFamily="34" charset="0"/>
              <a:buChar char="•"/>
            </a:pPr>
            <a:r>
              <a:rPr lang="fr-FR" b="1" dirty="0"/>
              <a:t>Adhérents</a:t>
            </a:r>
            <a:r>
              <a:rPr lang="fr-FR" dirty="0"/>
              <a:t> : Région, Etat, collectivités et autres organismes (IGN, SNCF, …)</a:t>
            </a:r>
          </a:p>
          <a:p>
            <a:pPr marL="285750" lvl="1" indent="-285750">
              <a:buFont typeface="Arial" panose="020B0604020202020204" pitchFamily="34" charset="0"/>
              <a:buChar char="•"/>
            </a:pPr>
            <a:r>
              <a:rPr lang="fr-FR" b="1" dirty="0"/>
              <a:t>Outils SIG </a:t>
            </a:r>
            <a:r>
              <a:rPr lang="fr-FR" dirty="0"/>
              <a:t>depuis le début des années 80 </a:t>
            </a:r>
            <a:r>
              <a:rPr lang="fr-FR" sz="1200" dirty="0"/>
              <a:t>(MOS, </a:t>
            </a:r>
            <a:r>
              <a:rPr lang="fr-FR" sz="1200" dirty="0" err="1"/>
              <a:t>Ecomos</a:t>
            </a:r>
            <a:r>
              <a:rPr lang="fr-FR" sz="1200" dirty="0"/>
              <a:t>, </a:t>
            </a:r>
            <a:r>
              <a:rPr lang="fr-FR" sz="1200" dirty="0" err="1"/>
              <a:t>Evolumos</a:t>
            </a:r>
            <a:r>
              <a:rPr lang="fr-FR" sz="1200" dirty="0"/>
              <a:t>, </a:t>
            </a:r>
            <a:r>
              <a:rPr lang="fr-FR" sz="1200" dirty="0" err="1"/>
              <a:t>Densimos</a:t>
            </a:r>
            <a:r>
              <a:rPr lang="fr-FR" sz="1200" dirty="0"/>
              <a:t>, MOS+)</a:t>
            </a:r>
          </a:p>
          <a:p>
            <a:pPr marL="285750" lvl="1" indent="-285750">
              <a:buFont typeface="Arial" panose="020B0604020202020204" pitchFamily="34" charset="0"/>
              <a:buChar char="•"/>
            </a:pPr>
            <a:r>
              <a:rPr lang="fr-FR" dirty="0"/>
              <a:t>Investit sur les problématiques autour des </a:t>
            </a:r>
            <a:r>
              <a:rPr lang="fr-FR" b="1" dirty="0"/>
              <a:t>risques majeurs </a:t>
            </a:r>
            <a:r>
              <a:rPr lang="fr-FR" dirty="0"/>
              <a:t>et leurs </a:t>
            </a:r>
            <a:r>
              <a:rPr lang="fr-FR" b="1" dirty="0"/>
              <a:t>ENJEUX</a:t>
            </a:r>
            <a:r>
              <a:rPr lang="fr-FR" dirty="0"/>
              <a:t> depuis la fin des années 90.</a:t>
            </a:r>
          </a:p>
        </p:txBody>
      </p:sp>
      <p:sp>
        <p:nvSpPr>
          <p:cNvPr id="4" name="Espace réservé de la date 3"/>
          <p:cNvSpPr>
            <a:spLocks noGrp="1"/>
          </p:cNvSpPr>
          <p:nvPr>
            <p:ph type="dt" sz="half" idx="4294967295"/>
          </p:nvPr>
        </p:nvSpPr>
        <p:spPr>
          <a:xfrm>
            <a:off x="1442261" y="6491036"/>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a:xfrm>
            <a:off x="5798182" y="6540208"/>
            <a:ext cx="2376000" cy="216000"/>
          </a:xfrm>
        </p:spPr>
        <p:txBody>
          <a:bodyPr/>
          <a:lstStyle/>
          <a:p>
            <a:pPr algn="r"/>
            <a:r>
              <a:rPr lang="fr-FR" dirty="0"/>
              <a:t>GT CNIG refonte </a:t>
            </a:r>
            <a:r>
              <a:rPr lang="fr-FR" dirty="0" err="1"/>
              <a:t>Géostandards</a:t>
            </a:r>
            <a:r>
              <a:rPr lang="fr-FR" dirty="0"/>
              <a:t> - 8.04,2022</a:t>
            </a:r>
          </a:p>
        </p:txBody>
      </p:sp>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l="7994" t="7395" r="8280" b="8594"/>
          <a:stretch/>
        </p:blipFill>
        <p:spPr>
          <a:xfrm>
            <a:off x="1071481" y="2208999"/>
            <a:ext cx="1028700" cy="98305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451" y="2144758"/>
            <a:ext cx="5826159" cy="2275843"/>
          </a:xfrm>
          <a:prstGeom prst="rect">
            <a:avLst/>
          </a:prstGeom>
        </p:spPr>
      </p:pic>
      <p:pic>
        <p:nvPicPr>
          <p:cNvPr id="7" name="Image 6">
            <a:extLst>
              <a:ext uri="{FF2B5EF4-FFF2-40B4-BE49-F238E27FC236}">
                <a16:creationId xmlns:a16="http://schemas.microsoft.com/office/drawing/2014/main" id="{63CFA910-2456-4292-BB32-EB6202BD6047}"/>
              </a:ext>
            </a:extLst>
          </p:cNvPr>
          <p:cNvPicPr>
            <a:picLocks noChangeAspect="1"/>
          </p:cNvPicPr>
          <p:nvPr/>
        </p:nvPicPr>
        <p:blipFill rotWithShape="1">
          <a:blip r:embed="rId5"/>
          <a:srcRect l="13142" t="21222" r="14075" b="23315"/>
          <a:stretch/>
        </p:blipFill>
        <p:spPr>
          <a:xfrm>
            <a:off x="749300" y="3429000"/>
            <a:ext cx="1673063" cy="902441"/>
          </a:xfrm>
          <a:prstGeom prst="rect">
            <a:avLst/>
          </a:prstGeom>
        </p:spPr>
      </p:pic>
    </p:spTree>
    <p:extLst>
      <p:ext uri="{BB962C8B-B14F-4D97-AF65-F5344CB8AC3E}">
        <p14:creationId xmlns:p14="http://schemas.microsoft.com/office/powerpoint/2010/main" val="368811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4294967295"/>
          </p:nvPr>
        </p:nvSpPr>
        <p:spPr>
          <a:xfrm>
            <a:off x="1430686" y="6503718"/>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p:txBody>
          <a:bodyPr/>
          <a:lstStyle/>
          <a:p>
            <a:pPr algn="r"/>
            <a:r>
              <a:rPr lang="fr-FR" dirty="0"/>
              <a:t>GT CNIG refonte </a:t>
            </a:r>
            <a:r>
              <a:rPr lang="fr-FR" dirty="0" err="1"/>
              <a:t>Géostandards</a:t>
            </a:r>
            <a:r>
              <a:rPr lang="fr-FR" dirty="0"/>
              <a:t> - 8.04,2022</a:t>
            </a:r>
          </a:p>
        </p:txBody>
      </p:sp>
      <p:sp>
        <p:nvSpPr>
          <p:cNvPr id="22" name="Titre 24">
            <a:extLst>
              <a:ext uri="{FF2B5EF4-FFF2-40B4-BE49-F238E27FC236}">
                <a16:creationId xmlns:a16="http://schemas.microsoft.com/office/drawing/2014/main" id="{FDF20F8D-E213-4AA0-B496-2336577AD1B2}"/>
              </a:ext>
            </a:extLst>
          </p:cNvPr>
          <p:cNvSpPr>
            <a:spLocks noGrp="1"/>
          </p:cNvSpPr>
          <p:nvPr>
            <p:ph type="title"/>
          </p:nvPr>
        </p:nvSpPr>
        <p:spPr>
          <a:xfrm>
            <a:off x="749300" y="274637"/>
            <a:ext cx="7776000" cy="1080827"/>
          </a:xfrm>
        </p:spPr>
        <p:txBody>
          <a:bodyPr/>
          <a:lstStyle/>
          <a:p>
            <a:r>
              <a:rPr lang="fr-FR" dirty="0">
                <a:solidFill>
                  <a:srgbClr val="00B0F0"/>
                </a:solidFill>
              </a:rPr>
              <a:t>Les producteurs de données RISQUES</a:t>
            </a:r>
            <a:br>
              <a:rPr lang="fr-FR" dirty="0">
                <a:solidFill>
                  <a:srgbClr val="00B0F0"/>
                </a:solidFill>
              </a:rPr>
            </a:br>
            <a:r>
              <a:rPr lang="fr-FR" sz="2400" i="1" dirty="0">
                <a:solidFill>
                  <a:srgbClr val="00B0F0"/>
                </a:solidFill>
              </a:rPr>
              <a:t>Où et comment récupérer les données ?</a:t>
            </a:r>
          </a:p>
        </p:txBody>
      </p:sp>
      <p:sp>
        <p:nvSpPr>
          <p:cNvPr id="20" name="Espace réservé du contenu 20">
            <a:extLst>
              <a:ext uri="{FF2B5EF4-FFF2-40B4-BE49-F238E27FC236}">
                <a16:creationId xmlns:a16="http://schemas.microsoft.com/office/drawing/2014/main" id="{463A9A38-FF93-4726-931A-0D716834D3EB}"/>
              </a:ext>
            </a:extLst>
          </p:cNvPr>
          <p:cNvSpPr txBox="1">
            <a:spLocks/>
          </p:cNvSpPr>
          <p:nvPr/>
        </p:nvSpPr>
        <p:spPr>
          <a:xfrm>
            <a:off x="749300" y="1638786"/>
            <a:ext cx="8141697" cy="435322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fr-FR" b="1" dirty="0"/>
              <a:t>                Pas producteur de données risques</a:t>
            </a:r>
          </a:p>
          <a:p>
            <a:pPr lvl="1"/>
            <a:r>
              <a:rPr lang="fr-FR" b="1" dirty="0"/>
              <a:t>                Pas de procédure automatique pour récupérer les données RISQUES</a:t>
            </a:r>
          </a:p>
          <a:p>
            <a:pPr lvl="1"/>
            <a:r>
              <a:rPr lang="fr-FR" b="1" dirty="0"/>
              <a:t>		Un réseaux régional de partenaires</a:t>
            </a:r>
          </a:p>
          <a:p>
            <a:pPr lvl="1"/>
            <a:endParaRPr lang="fr-FR" sz="1000" dirty="0"/>
          </a:p>
          <a:p>
            <a:pPr lvl="1"/>
            <a:endParaRPr lang="fr-FR" sz="1000" dirty="0"/>
          </a:p>
          <a:p>
            <a:pPr lvl="1"/>
            <a:endParaRPr lang="fr-FR" sz="1000" dirty="0"/>
          </a:p>
          <a:p>
            <a:pPr marL="285750" lvl="1" indent="-285750">
              <a:buFont typeface="Arial" panose="020B0604020202020204" pitchFamily="34" charset="0"/>
              <a:buChar char="•"/>
            </a:pPr>
            <a:r>
              <a:rPr lang="fr-FR" b="1" dirty="0"/>
              <a:t>Les services de l’Etat :</a:t>
            </a:r>
            <a:r>
              <a:rPr lang="fr-FR" dirty="0"/>
              <a:t> la DRIEAT, les DDT pour les couches SIG / les préfectures (web) pour l’avancée des procédures ;</a:t>
            </a:r>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r>
              <a:rPr lang="fr-FR" b="1" dirty="0"/>
              <a:t>L’Open Data </a:t>
            </a:r>
            <a:r>
              <a:rPr lang="fr-FR" dirty="0"/>
              <a:t>: georisques.gouv.fr, carmen.developpement-durable.gouv.fr, carto.geo-ide.application.developpement-durable.gouv.fr, etc. ;</a:t>
            </a:r>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r>
              <a:rPr lang="fr-FR" b="1" dirty="0"/>
              <a:t>Les acteurs territoriaux I </a:t>
            </a:r>
            <a:r>
              <a:rPr lang="fr-FR" dirty="0"/>
              <a:t>: études et partenariats (GRT Gaz, ruissellement CCR, modélisations hydrauliques EPTB) avec une utilisation limitée ;</a:t>
            </a:r>
          </a:p>
          <a:p>
            <a:pPr marL="285750" lvl="1" indent="-285750">
              <a:buFont typeface="Arial" panose="020B0604020202020204" pitchFamily="34" charset="0"/>
              <a:buChar char="•"/>
            </a:pPr>
            <a:endParaRPr lang="fr-FR" dirty="0"/>
          </a:p>
          <a:p>
            <a:pPr marL="285750" lvl="1" indent="-285750">
              <a:buFont typeface="Arial" panose="020B0604020202020204" pitchFamily="34" charset="0"/>
              <a:buChar char="•"/>
            </a:pPr>
            <a:r>
              <a:rPr lang="fr-FR" b="1" dirty="0"/>
              <a:t>Les acteurs territoriaux II </a:t>
            </a:r>
            <a:r>
              <a:rPr lang="fr-FR" dirty="0"/>
              <a:t>: études et partenariats (IGC Versailles, ZINI avec DRIEE) avec des données mutualisées et des outils partagées.</a:t>
            </a:r>
          </a:p>
          <a:p>
            <a:pPr lvl="1"/>
            <a:endParaRPr lang="fr-FR" dirty="0"/>
          </a:p>
          <a:p>
            <a:pPr lvl="1"/>
            <a:endParaRPr lang="fr-FR" sz="1000" b="1" dirty="0"/>
          </a:p>
          <a:p>
            <a:pPr lvl="1"/>
            <a:endParaRPr lang="fr-FR" dirty="0">
              <a:sym typeface="Wingdings" panose="05000000000000000000" pitchFamily="2" charset="2"/>
            </a:endParaRPr>
          </a:p>
        </p:txBody>
      </p:sp>
      <p:sp>
        <p:nvSpPr>
          <p:cNvPr id="6" name="Bulle narrative : rectangle à coins arrondis 5">
            <a:extLst>
              <a:ext uri="{FF2B5EF4-FFF2-40B4-BE49-F238E27FC236}">
                <a16:creationId xmlns:a16="http://schemas.microsoft.com/office/drawing/2014/main" id="{B6B792E4-D546-411C-9461-3DCF2B6F6D58}"/>
              </a:ext>
            </a:extLst>
          </p:cNvPr>
          <p:cNvSpPr/>
          <p:nvPr/>
        </p:nvSpPr>
        <p:spPr>
          <a:xfrm>
            <a:off x="749300" y="1638786"/>
            <a:ext cx="688489" cy="615329"/>
          </a:xfrm>
          <a:prstGeom prst="wedgeRoundRectCallout">
            <a:avLst>
              <a:gd name="adj1" fmla="val 36979"/>
              <a:gd name="adj2" fmla="val 78234"/>
              <a:gd name="adj3" fmla="val 16667"/>
            </a:avLst>
          </a:prstGeom>
          <a:solidFill>
            <a:srgbClr val="E41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400" b="1" dirty="0">
                <a:latin typeface="Arial Black" panose="020B0A04020102020204" pitchFamily="34" charset="0"/>
              </a:rPr>
              <a:t>!</a:t>
            </a:r>
          </a:p>
        </p:txBody>
      </p:sp>
    </p:spTree>
    <p:extLst>
      <p:ext uri="{BB962C8B-B14F-4D97-AF65-F5344CB8AC3E}">
        <p14:creationId xmlns:p14="http://schemas.microsoft.com/office/powerpoint/2010/main" val="113727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4294967295"/>
          </p:nvPr>
        </p:nvSpPr>
        <p:spPr>
          <a:xfrm>
            <a:off x="1430686" y="6503718"/>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p:txBody>
          <a:bodyPr/>
          <a:lstStyle/>
          <a:p>
            <a:pPr algn="r"/>
            <a:r>
              <a:rPr lang="fr-FR" dirty="0"/>
              <a:t>GT CNIG refonte </a:t>
            </a:r>
            <a:r>
              <a:rPr lang="fr-FR" dirty="0" err="1"/>
              <a:t>Géostandards</a:t>
            </a:r>
            <a:r>
              <a:rPr lang="fr-FR" dirty="0"/>
              <a:t> - 8.04,2022</a:t>
            </a:r>
          </a:p>
        </p:txBody>
      </p:sp>
      <p:sp>
        <p:nvSpPr>
          <p:cNvPr id="22" name="Titre 24">
            <a:extLst>
              <a:ext uri="{FF2B5EF4-FFF2-40B4-BE49-F238E27FC236}">
                <a16:creationId xmlns:a16="http://schemas.microsoft.com/office/drawing/2014/main" id="{FDF20F8D-E213-4AA0-B496-2336577AD1B2}"/>
              </a:ext>
            </a:extLst>
          </p:cNvPr>
          <p:cNvSpPr>
            <a:spLocks noGrp="1"/>
          </p:cNvSpPr>
          <p:nvPr>
            <p:ph type="title"/>
          </p:nvPr>
        </p:nvSpPr>
        <p:spPr>
          <a:xfrm>
            <a:off x="749300" y="274637"/>
            <a:ext cx="7776000" cy="1080827"/>
          </a:xfrm>
        </p:spPr>
        <p:txBody>
          <a:bodyPr/>
          <a:lstStyle/>
          <a:p>
            <a:r>
              <a:rPr lang="fr-FR" dirty="0">
                <a:solidFill>
                  <a:srgbClr val="00B0F0"/>
                </a:solidFill>
              </a:rPr>
              <a:t>Les usages de données RISQUES</a:t>
            </a:r>
            <a:br>
              <a:rPr lang="fr-FR" dirty="0">
                <a:solidFill>
                  <a:srgbClr val="00B0F0"/>
                </a:solidFill>
              </a:rPr>
            </a:br>
            <a:r>
              <a:rPr lang="fr-FR" sz="2400" i="1" dirty="0">
                <a:solidFill>
                  <a:srgbClr val="00B0F0"/>
                </a:solidFill>
              </a:rPr>
              <a:t>1 – INTERNE</a:t>
            </a:r>
          </a:p>
        </p:txBody>
      </p:sp>
      <p:sp>
        <p:nvSpPr>
          <p:cNvPr id="20" name="Espace réservé du contenu 20">
            <a:extLst>
              <a:ext uri="{FF2B5EF4-FFF2-40B4-BE49-F238E27FC236}">
                <a16:creationId xmlns:a16="http://schemas.microsoft.com/office/drawing/2014/main" id="{463A9A38-FF93-4726-931A-0D716834D3EB}"/>
              </a:ext>
            </a:extLst>
          </p:cNvPr>
          <p:cNvSpPr txBox="1">
            <a:spLocks/>
          </p:cNvSpPr>
          <p:nvPr/>
        </p:nvSpPr>
        <p:spPr>
          <a:xfrm>
            <a:off x="749300" y="1402343"/>
            <a:ext cx="8141697" cy="740095"/>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fr-FR" b="1" dirty="0"/>
              <a:t>SDRIF-E et son évaluation environnemental</a:t>
            </a:r>
          </a:p>
          <a:p>
            <a:pPr marL="285750" lvl="1" indent="-285750">
              <a:buFont typeface="Arial" panose="020B0604020202020204" pitchFamily="34" charset="0"/>
              <a:buChar char="•"/>
            </a:pPr>
            <a:r>
              <a:rPr lang="fr-FR" b="1" dirty="0"/>
              <a:t>Avis PLU</a:t>
            </a:r>
          </a:p>
          <a:p>
            <a:pPr marL="285750" lvl="1" indent="-285750">
              <a:buFont typeface="Arial" panose="020B0604020202020204" pitchFamily="34" charset="0"/>
              <a:buChar char="•"/>
            </a:pPr>
            <a:r>
              <a:rPr lang="fr-FR" b="1" dirty="0"/>
              <a:t>Publications : cahier n°179 Fragiles métropoles</a:t>
            </a:r>
            <a:endParaRPr lang="fr-FR" dirty="0"/>
          </a:p>
          <a:p>
            <a:pPr lvl="1"/>
            <a:endParaRPr lang="fr-FR" sz="1000" b="1" dirty="0"/>
          </a:p>
          <a:p>
            <a:pPr lvl="1"/>
            <a:endParaRPr lang="fr-FR" dirty="0">
              <a:sym typeface="Wingdings" panose="05000000000000000000" pitchFamily="2" charset="2"/>
            </a:endParaRPr>
          </a:p>
        </p:txBody>
      </p:sp>
      <p:graphicFrame>
        <p:nvGraphicFramePr>
          <p:cNvPr id="9" name="Tableau 8">
            <a:extLst>
              <a:ext uri="{FF2B5EF4-FFF2-40B4-BE49-F238E27FC236}">
                <a16:creationId xmlns:a16="http://schemas.microsoft.com/office/drawing/2014/main" id="{84D065D7-21C5-4544-B106-F4A3C80B60CD}"/>
              </a:ext>
            </a:extLst>
          </p:cNvPr>
          <p:cNvGraphicFramePr>
            <a:graphicFrameLocks noGrp="1"/>
          </p:cNvGraphicFramePr>
          <p:nvPr>
            <p:extLst>
              <p:ext uri="{D42A27DB-BD31-4B8C-83A1-F6EECF244321}">
                <p14:modId xmlns:p14="http://schemas.microsoft.com/office/powerpoint/2010/main" val="575448634"/>
              </p:ext>
            </p:extLst>
          </p:nvPr>
        </p:nvGraphicFramePr>
        <p:xfrm>
          <a:off x="839722" y="2481688"/>
          <a:ext cx="7757157" cy="3539451"/>
        </p:xfrm>
        <a:graphic>
          <a:graphicData uri="http://schemas.openxmlformats.org/drawingml/2006/table">
            <a:tbl>
              <a:tblPr>
                <a:tableStyleId>{5C22544A-7EE6-4342-B048-85BDC9FD1C3A}</a:tableStyleId>
              </a:tblPr>
              <a:tblGrid>
                <a:gridCol w="832057">
                  <a:extLst>
                    <a:ext uri="{9D8B030D-6E8A-4147-A177-3AD203B41FA5}">
                      <a16:colId xmlns:a16="http://schemas.microsoft.com/office/drawing/2014/main" val="3142722261"/>
                    </a:ext>
                  </a:extLst>
                </a:gridCol>
                <a:gridCol w="1943100">
                  <a:extLst>
                    <a:ext uri="{9D8B030D-6E8A-4147-A177-3AD203B41FA5}">
                      <a16:colId xmlns:a16="http://schemas.microsoft.com/office/drawing/2014/main" val="1300303029"/>
                    </a:ext>
                  </a:extLst>
                </a:gridCol>
                <a:gridCol w="3794760">
                  <a:extLst>
                    <a:ext uri="{9D8B030D-6E8A-4147-A177-3AD203B41FA5}">
                      <a16:colId xmlns:a16="http://schemas.microsoft.com/office/drawing/2014/main" val="1520589643"/>
                    </a:ext>
                  </a:extLst>
                </a:gridCol>
                <a:gridCol w="419100">
                  <a:extLst>
                    <a:ext uri="{9D8B030D-6E8A-4147-A177-3AD203B41FA5}">
                      <a16:colId xmlns:a16="http://schemas.microsoft.com/office/drawing/2014/main" val="3493801830"/>
                    </a:ext>
                  </a:extLst>
                </a:gridCol>
                <a:gridCol w="396240">
                  <a:extLst>
                    <a:ext uri="{9D8B030D-6E8A-4147-A177-3AD203B41FA5}">
                      <a16:colId xmlns:a16="http://schemas.microsoft.com/office/drawing/2014/main" val="1505460629"/>
                    </a:ext>
                  </a:extLst>
                </a:gridCol>
                <a:gridCol w="371900">
                  <a:extLst>
                    <a:ext uri="{9D8B030D-6E8A-4147-A177-3AD203B41FA5}">
                      <a16:colId xmlns:a16="http://schemas.microsoft.com/office/drawing/2014/main" val="1982695130"/>
                    </a:ext>
                  </a:extLst>
                </a:gridCol>
              </a:tblGrid>
              <a:tr h="202529">
                <a:tc>
                  <a:txBody>
                    <a:bodyPr/>
                    <a:lstStyle/>
                    <a:p>
                      <a:pPr algn="ctr" fontAlgn="ctr"/>
                      <a:r>
                        <a:rPr lang="fr-FR" sz="900" b="1" u="none" strike="noStrike" dirty="0">
                          <a:effectLst/>
                        </a:rPr>
                        <a:t>sous-thème</a:t>
                      </a:r>
                      <a:endParaRPr lang="fr-FR" sz="900" b="1" i="0" u="none" strike="noStrike" dirty="0">
                        <a:solidFill>
                          <a:srgbClr val="000000"/>
                        </a:solidFill>
                        <a:effectLst/>
                        <a:latin typeface="Calibri" panose="020F0502020204030204" pitchFamily="34" charset="0"/>
                      </a:endParaRPr>
                    </a:p>
                  </a:txBody>
                  <a:tcPr marL="4944" marR="4944" marT="4944" marB="0" anchor="ctr"/>
                </a:tc>
                <a:tc>
                  <a:txBody>
                    <a:bodyPr/>
                    <a:lstStyle/>
                    <a:p>
                      <a:pPr algn="ctr" fontAlgn="ctr"/>
                      <a:r>
                        <a:rPr lang="fr-FR" sz="900" b="1" u="none" strike="noStrike" dirty="0">
                          <a:effectLst/>
                        </a:rPr>
                        <a:t>critères</a:t>
                      </a:r>
                      <a:endParaRPr lang="fr-FR" sz="900" b="1" i="0" u="none" strike="noStrike" dirty="0">
                        <a:solidFill>
                          <a:srgbClr val="000000"/>
                        </a:solidFill>
                        <a:effectLst/>
                        <a:latin typeface="Calibri" panose="020F0502020204030204" pitchFamily="34" charset="0"/>
                      </a:endParaRPr>
                    </a:p>
                  </a:txBody>
                  <a:tcPr marL="4944" marR="4944" marT="4944" marB="0" anchor="ctr"/>
                </a:tc>
                <a:tc>
                  <a:txBody>
                    <a:bodyPr/>
                    <a:lstStyle/>
                    <a:p>
                      <a:pPr algn="ctr" fontAlgn="ctr"/>
                      <a:r>
                        <a:rPr lang="fr-FR" sz="900" b="1" u="none" strike="noStrike" dirty="0">
                          <a:effectLst/>
                        </a:rPr>
                        <a:t>indicateur</a:t>
                      </a:r>
                      <a:endParaRPr lang="fr-FR" sz="900" b="1" i="0" u="none" strike="noStrike" dirty="0">
                        <a:solidFill>
                          <a:srgbClr val="000000"/>
                        </a:solidFill>
                        <a:effectLst/>
                        <a:latin typeface="Calibri" panose="020F0502020204030204" pitchFamily="34" charset="0"/>
                      </a:endParaRPr>
                    </a:p>
                  </a:txBody>
                  <a:tcPr marL="4944" marR="4944" marT="4944" marB="0" anchor="ctr"/>
                </a:tc>
                <a:tc>
                  <a:txBody>
                    <a:bodyPr/>
                    <a:lstStyle/>
                    <a:p>
                      <a:pPr algn="ctr" fontAlgn="ctr"/>
                      <a:r>
                        <a:rPr lang="fr-FR" sz="900" b="1" u="none" strike="noStrike" dirty="0">
                          <a:effectLst/>
                        </a:rPr>
                        <a:t>Pond1</a:t>
                      </a:r>
                      <a:endParaRPr lang="fr-FR" sz="900" b="1" i="0" u="none" strike="noStrike" dirty="0">
                        <a:solidFill>
                          <a:srgbClr val="000000"/>
                        </a:solidFill>
                        <a:effectLst/>
                        <a:latin typeface="Calibri" panose="020F0502020204030204" pitchFamily="34" charset="0"/>
                      </a:endParaRPr>
                    </a:p>
                  </a:txBody>
                  <a:tcPr marL="4944" marR="4944" marT="4944" marB="0" anchor="ctr"/>
                </a:tc>
                <a:tc>
                  <a:txBody>
                    <a:bodyPr/>
                    <a:lstStyle/>
                    <a:p>
                      <a:pPr algn="ctr" fontAlgn="ctr"/>
                      <a:r>
                        <a:rPr lang="fr-FR" sz="900" b="1" u="none" strike="noStrike" dirty="0">
                          <a:effectLst/>
                        </a:rPr>
                        <a:t>Pond2</a:t>
                      </a:r>
                      <a:endParaRPr lang="fr-FR" sz="900" b="1" i="0" u="none" strike="noStrike" dirty="0">
                        <a:solidFill>
                          <a:srgbClr val="000000"/>
                        </a:solidFill>
                        <a:effectLst/>
                        <a:latin typeface="Calibri" panose="020F0502020204030204" pitchFamily="34" charset="0"/>
                      </a:endParaRPr>
                    </a:p>
                  </a:txBody>
                  <a:tcPr marL="4944" marR="4944" marT="4944" marB="0" anchor="ctr"/>
                </a:tc>
                <a:tc>
                  <a:txBody>
                    <a:bodyPr/>
                    <a:lstStyle/>
                    <a:p>
                      <a:pPr algn="ctr" fontAlgn="ctr"/>
                      <a:r>
                        <a:rPr lang="fr-FR" sz="900" b="1" u="none" strike="noStrike" dirty="0" err="1">
                          <a:effectLst/>
                        </a:rPr>
                        <a:t>PondF</a:t>
                      </a:r>
                      <a:endParaRPr lang="fr-FR" sz="900" b="1" i="0" u="none" strike="noStrike" dirty="0">
                        <a:solidFill>
                          <a:srgbClr val="000000"/>
                        </a:solidFill>
                        <a:effectLst/>
                        <a:latin typeface="Calibri" panose="020F0502020204030204" pitchFamily="34" charset="0"/>
                      </a:endParaRPr>
                    </a:p>
                  </a:txBody>
                  <a:tcPr marL="4944" marR="4944" marT="4944" marB="0" anchor="ctr"/>
                </a:tc>
                <a:extLst>
                  <a:ext uri="{0D108BD9-81ED-4DB2-BD59-A6C34878D82A}">
                    <a16:rowId xmlns:a16="http://schemas.microsoft.com/office/drawing/2014/main" val="3932083334"/>
                  </a:ext>
                </a:extLst>
              </a:tr>
              <a:tr h="136280">
                <a:tc rowSpan="2">
                  <a:txBody>
                    <a:bodyPr/>
                    <a:lstStyle/>
                    <a:p>
                      <a:pPr algn="ctr" fontAlgn="ctr"/>
                      <a:r>
                        <a:rPr lang="fr-FR" sz="900" b="1" u="none" strike="noStrike" dirty="0">
                          <a:effectLst/>
                        </a:rPr>
                        <a:t>Risque climatique</a:t>
                      </a:r>
                      <a:endParaRPr lang="fr-FR" sz="900" b="1"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rowSpan="2">
                  <a:txBody>
                    <a:bodyPr/>
                    <a:lstStyle/>
                    <a:p>
                      <a:pPr algn="ctr" fontAlgn="ctr"/>
                      <a:r>
                        <a:rPr lang="fr-FR" sz="800" u="none" strike="noStrike" dirty="0">
                          <a:effectLst/>
                        </a:rPr>
                        <a:t>Risque caniculaire engendré par la morphologie urbaine</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l" fontAlgn="ctr"/>
                      <a:r>
                        <a:rPr lang="fr-FR" sz="800" u="none" strike="noStrike">
                          <a:effectLst/>
                        </a:rPr>
                        <a:t>Zone de forte amplification de l'aléa effet d'îlot de chaleur urbain</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dirty="0">
                          <a:effectLst/>
                        </a:rPr>
                        <a:t>2</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dirty="0">
                          <a:effectLst/>
                        </a:rPr>
                        <a:t>4</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extLst>
                  <a:ext uri="{0D108BD9-81ED-4DB2-BD59-A6C34878D82A}">
                    <a16:rowId xmlns:a16="http://schemas.microsoft.com/office/drawing/2014/main" val="4143418841"/>
                  </a:ext>
                </a:extLst>
              </a:tr>
              <a:tr h="139688">
                <a:tc vMerge="1">
                  <a:txBody>
                    <a:bodyPr/>
                    <a:lstStyle/>
                    <a:p>
                      <a:endParaRPr lang="fr-FR"/>
                    </a:p>
                  </a:txBody>
                  <a:tcPr/>
                </a:tc>
                <a:tc vMerge="1">
                  <a:txBody>
                    <a:bodyPr/>
                    <a:lstStyle/>
                    <a:p>
                      <a:endParaRPr lang="fr-FR"/>
                    </a:p>
                  </a:txBody>
                  <a:tcPr/>
                </a:tc>
                <a:tc>
                  <a:txBody>
                    <a:bodyPr/>
                    <a:lstStyle/>
                    <a:p>
                      <a:pPr algn="l" fontAlgn="ctr"/>
                      <a:r>
                        <a:rPr lang="fr-FR" sz="800" u="none" strike="noStrike" dirty="0">
                          <a:effectLst/>
                        </a:rPr>
                        <a:t>Zone d'amplification moyenne de l'aléa effet d'îlot de chaleur urbain</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dirty="0">
                          <a:effectLst/>
                        </a:rPr>
                        <a:t>2</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dirty="0">
                          <a:effectLst/>
                        </a:rPr>
                        <a:t>1</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4">
                        <a:lumMod val="40000"/>
                        <a:lumOff val="60000"/>
                      </a:schemeClr>
                    </a:solidFill>
                  </a:tcPr>
                </a:tc>
                <a:extLst>
                  <a:ext uri="{0D108BD9-81ED-4DB2-BD59-A6C34878D82A}">
                    <a16:rowId xmlns:a16="http://schemas.microsoft.com/office/drawing/2014/main" val="3929343317"/>
                  </a:ext>
                </a:extLst>
              </a:tr>
              <a:tr h="187385">
                <a:tc rowSpan="6">
                  <a:txBody>
                    <a:bodyPr/>
                    <a:lstStyle/>
                    <a:p>
                      <a:pPr algn="ctr" fontAlgn="ctr"/>
                      <a:r>
                        <a:rPr lang="fr-FR" sz="900" b="1" u="none" strike="noStrike" dirty="0">
                          <a:effectLst/>
                        </a:rPr>
                        <a:t>Risques naturels</a:t>
                      </a:r>
                      <a:endParaRPr lang="fr-FR" sz="900" b="1"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rowSpan="2">
                  <a:txBody>
                    <a:bodyPr/>
                    <a:lstStyle/>
                    <a:p>
                      <a:pPr algn="ctr" fontAlgn="ctr"/>
                      <a:r>
                        <a:rPr lang="fr-FR" sz="800" u="none" strike="noStrike" dirty="0">
                          <a:effectLst/>
                        </a:rPr>
                        <a:t>Espaces où le risque d’inondation est élevé à modéré</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l" fontAlgn="ctr"/>
                      <a:r>
                        <a:rPr lang="fr-FR" sz="800" u="none" strike="noStrike" dirty="0">
                          <a:effectLst/>
                        </a:rPr>
                        <a:t>Zones d'aléas inondation fort à très fort (zones submersibles de plus de un mètre (0,5 m pour l'Essonne))</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4</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extLst>
                  <a:ext uri="{0D108BD9-81ED-4DB2-BD59-A6C34878D82A}">
                    <a16:rowId xmlns:a16="http://schemas.microsoft.com/office/drawing/2014/main" val="659545224"/>
                  </a:ext>
                </a:extLst>
              </a:tr>
              <a:tr h="248712">
                <a:tc vMerge="1">
                  <a:txBody>
                    <a:bodyPr/>
                    <a:lstStyle/>
                    <a:p>
                      <a:endParaRPr lang="fr-FR"/>
                    </a:p>
                  </a:txBody>
                  <a:tcPr/>
                </a:tc>
                <a:tc vMerge="1">
                  <a:txBody>
                    <a:bodyPr/>
                    <a:lstStyle/>
                    <a:p>
                      <a:endParaRPr lang="fr-FR"/>
                    </a:p>
                  </a:txBody>
                  <a:tcPr/>
                </a:tc>
                <a:tc>
                  <a:txBody>
                    <a:bodyPr/>
                    <a:lstStyle/>
                    <a:p>
                      <a:pPr algn="l" fontAlgn="ctr"/>
                      <a:r>
                        <a:rPr lang="fr-FR" sz="800" u="none" strike="noStrike">
                          <a:effectLst/>
                        </a:rPr>
                        <a:t>Zones d'aléas inondation moyen (zones submersibles de moins d'un mètre) ou bien zones inondables hors PPRI (PHEC, PSS ou R111-3)</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extLst>
                  <a:ext uri="{0D108BD9-81ED-4DB2-BD59-A6C34878D82A}">
                    <a16:rowId xmlns:a16="http://schemas.microsoft.com/office/drawing/2014/main" val="2461790088"/>
                  </a:ext>
                </a:extLst>
              </a:tr>
              <a:tr h="310038">
                <a:tc vMerge="1">
                  <a:txBody>
                    <a:bodyPr/>
                    <a:lstStyle/>
                    <a:p>
                      <a:endParaRPr lang="fr-FR"/>
                    </a:p>
                  </a:txBody>
                  <a:tcPr/>
                </a:tc>
                <a:tc>
                  <a:txBody>
                    <a:bodyPr/>
                    <a:lstStyle/>
                    <a:p>
                      <a:pPr algn="ctr" fontAlgn="ctr"/>
                      <a:r>
                        <a:rPr lang="fr-FR" sz="800" u="none" strike="noStrike" dirty="0">
                          <a:effectLst/>
                        </a:rPr>
                        <a:t>Risques inondation par ruissellement</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5">
                        <a:lumMod val="40000"/>
                        <a:lumOff val="60000"/>
                      </a:schemeClr>
                    </a:solidFill>
                  </a:tcPr>
                </a:tc>
                <a:tc>
                  <a:txBody>
                    <a:bodyPr/>
                    <a:lstStyle/>
                    <a:p>
                      <a:pPr algn="l" fontAlgn="ctr"/>
                      <a:r>
                        <a:rPr lang="fr-FR" sz="800" u="none" strike="noStrike" dirty="0">
                          <a:effectLst/>
                        </a:rPr>
                        <a:t>infos à récupérer : aléas ruissellement (axes de ruissellement, zones d'accumulation), à compléter avec les zonages pluviaux (Paris, PC, certains EPCI)</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5">
                        <a:lumMod val="40000"/>
                        <a:lumOff val="60000"/>
                      </a:schemeClr>
                    </a:solidFill>
                  </a:tcPr>
                </a:tc>
                <a:tc>
                  <a:txBody>
                    <a:bodyPr/>
                    <a:lstStyle/>
                    <a:p>
                      <a:pPr algn="ctr" fontAlgn="ctr"/>
                      <a:r>
                        <a:rPr lang="fr-FR" sz="800" u="none" strike="noStrike">
                          <a:effectLst/>
                        </a:rPr>
                        <a:t> </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5">
                        <a:lumMod val="40000"/>
                        <a:lumOff val="60000"/>
                      </a:schemeClr>
                    </a:solidFill>
                  </a:tcPr>
                </a:tc>
                <a:tc>
                  <a:txBody>
                    <a:bodyPr/>
                    <a:lstStyle/>
                    <a:p>
                      <a:pPr algn="ctr" fontAlgn="ctr"/>
                      <a:r>
                        <a:rPr lang="fr-FR" sz="800" u="none" strike="noStrike">
                          <a:effectLst/>
                        </a:rPr>
                        <a:t> </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5">
                        <a:lumMod val="40000"/>
                        <a:lumOff val="60000"/>
                      </a:schemeClr>
                    </a:solidFill>
                  </a:tcPr>
                </a:tc>
                <a:tc>
                  <a:txBody>
                    <a:bodyPr/>
                    <a:lstStyle/>
                    <a:p>
                      <a:pPr algn="ctr" fontAlgn="ctr"/>
                      <a:r>
                        <a:rPr lang="fr-FR" sz="800" u="none" strike="noStrike" dirty="0">
                          <a:effectLst/>
                        </a:rPr>
                        <a:t> </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5">
                        <a:lumMod val="40000"/>
                        <a:lumOff val="60000"/>
                      </a:schemeClr>
                    </a:solidFill>
                  </a:tcPr>
                </a:tc>
                <a:extLst>
                  <a:ext uri="{0D108BD9-81ED-4DB2-BD59-A6C34878D82A}">
                    <a16:rowId xmlns:a16="http://schemas.microsoft.com/office/drawing/2014/main" val="1997843348"/>
                  </a:ext>
                </a:extLst>
              </a:tr>
              <a:tr h="272560">
                <a:tc vMerge="1">
                  <a:txBody>
                    <a:bodyPr/>
                    <a:lstStyle/>
                    <a:p>
                      <a:endParaRPr lang="fr-FR"/>
                    </a:p>
                  </a:txBody>
                  <a:tcPr/>
                </a:tc>
                <a:tc>
                  <a:txBody>
                    <a:bodyPr/>
                    <a:lstStyle/>
                    <a:p>
                      <a:pPr algn="ctr" fontAlgn="ctr"/>
                      <a:r>
                        <a:rPr lang="fr-FR" sz="800" u="none" strike="noStrike" dirty="0">
                          <a:effectLst/>
                        </a:rPr>
                        <a:t>Espaces où le risque d’effondrement ou de glissement de terrain est élevé à modéré</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l" fontAlgn="ctr"/>
                      <a:r>
                        <a:rPr lang="fr-FR" sz="800" u="none" strike="noStrike" dirty="0">
                          <a:effectLst/>
                        </a:rPr>
                        <a:t>zones inconstructibles des PPRMT ou plan d'exposition aux risques</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3</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4</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extLst>
                  <a:ext uri="{0D108BD9-81ED-4DB2-BD59-A6C34878D82A}">
                    <a16:rowId xmlns:a16="http://schemas.microsoft.com/office/drawing/2014/main" val="630654731"/>
                  </a:ext>
                </a:extLst>
              </a:tr>
              <a:tr h="677995">
                <a:tc vMerge="1">
                  <a:txBody>
                    <a:bodyPr/>
                    <a:lstStyle/>
                    <a:p>
                      <a:endParaRPr lang="fr-FR"/>
                    </a:p>
                  </a:txBody>
                  <a:tcPr/>
                </a:tc>
                <a:tc>
                  <a:txBody>
                    <a:bodyPr/>
                    <a:lstStyle/>
                    <a:p>
                      <a:pPr algn="ctr" fontAlgn="ctr"/>
                      <a:r>
                        <a:rPr lang="fr-FR" sz="800" u="none" strike="noStrike" dirty="0">
                          <a:effectLst/>
                        </a:rPr>
                        <a:t>Espaces où le risque d’effondrement ou de glissement de terrain est élevé à modéré</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l" fontAlgn="ctr"/>
                      <a:r>
                        <a:rPr lang="fr-FR" sz="800" u="none" strike="noStrike" dirty="0">
                          <a:effectLst/>
                        </a:rPr>
                        <a:t>Zones constructibles avec contraintes, hors phénomènes de retrait-gonflement des argiles, comprenant les zones à risque modéré à fort issues des PPRMT ou PER, les zones soumises au R111-3 (sauf pour la dissolution naturelle du gypse peu précises) ainsi que les zones d'anciennes carrières souterraines de calcaires, craies ou gypse non soumises à règlement mais sous surveillance de l'IGC</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1</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2</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extLst>
                  <a:ext uri="{0D108BD9-81ED-4DB2-BD59-A6C34878D82A}">
                    <a16:rowId xmlns:a16="http://schemas.microsoft.com/office/drawing/2014/main" val="774840422"/>
                  </a:ext>
                </a:extLst>
              </a:tr>
              <a:tr h="344108">
                <a:tc vMerge="1">
                  <a:txBody>
                    <a:bodyPr/>
                    <a:lstStyle/>
                    <a:p>
                      <a:endParaRPr lang="fr-FR"/>
                    </a:p>
                  </a:txBody>
                  <a:tcPr/>
                </a:tc>
                <a:tc>
                  <a:txBody>
                    <a:bodyPr/>
                    <a:lstStyle/>
                    <a:p>
                      <a:pPr algn="ctr" fontAlgn="ctr"/>
                      <a:r>
                        <a:rPr lang="fr-FR" sz="800" u="none" strike="noStrike">
                          <a:effectLst/>
                        </a:rPr>
                        <a:t>Zones de concentration d’argiles où les phénomènes de retrait-gonflement peuvent fissurer les fondations des constructions</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l" fontAlgn="ctr"/>
                      <a:r>
                        <a:rPr lang="fr-FR" sz="800" u="none" strike="noStrike" dirty="0">
                          <a:effectLst/>
                        </a:rPr>
                        <a:t>Aléas moyen et fort sur les communes couvertes par un PPR sécheresse prescrit ou existant</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tc>
                  <a:txBody>
                    <a:bodyPr/>
                    <a:lstStyle/>
                    <a:p>
                      <a:pPr algn="ctr" fontAlgn="ctr"/>
                      <a:r>
                        <a:rPr lang="fr-FR" sz="800" u="none" strike="noStrike" dirty="0">
                          <a:effectLst/>
                        </a:rPr>
                        <a:t>2</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3">
                        <a:lumMod val="60000"/>
                        <a:lumOff val="40000"/>
                      </a:schemeClr>
                    </a:solidFill>
                  </a:tcPr>
                </a:tc>
                <a:extLst>
                  <a:ext uri="{0D108BD9-81ED-4DB2-BD59-A6C34878D82A}">
                    <a16:rowId xmlns:a16="http://schemas.microsoft.com/office/drawing/2014/main" val="4153913932"/>
                  </a:ext>
                </a:extLst>
              </a:tr>
              <a:tr h="187385">
                <a:tc rowSpan="3">
                  <a:txBody>
                    <a:bodyPr/>
                    <a:lstStyle/>
                    <a:p>
                      <a:pPr algn="ctr" fontAlgn="ctr"/>
                      <a:r>
                        <a:rPr lang="fr-FR" sz="900" b="1" u="none" strike="noStrike" dirty="0">
                          <a:effectLst/>
                        </a:rPr>
                        <a:t>Risques technologiques</a:t>
                      </a:r>
                      <a:endParaRPr lang="fr-FR" sz="900" b="1"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a:effectLst/>
                        </a:rPr>
                        <a:t>Transports de fluides sous pression</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l" fontAlgn="ctr"/>
                      <a:r>
                        <a:rPr lang="fr-FR" sz="800" u="none" strike="noStrike" dirty="0">
                          <a:effectLst/>
                        </a:rPr>
                        <a:t>proximité (100 m) des tracés de canalisation de transports d'hydrocarbures</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a:effectLst/>
                        </a:rPr>
                        <a:t>1</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a:effectLst/>
                        </a:rPr>
                        <a:t>2</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extLst>
                  <a:ext uri="{0D108BD9-81ED-4DB2-BD59-A6C34878D82A}">
                    <a16:rowId xmlns:a16="http://schemas.microsoft.com/office/drawing/2014/main" val="25679060"/>
                  </a:ext>
                </a:extLst>
              </a:tr>
              <a:tr h="340701">
                <a:tc vMerge="1">
                  <a:txBody>
                    <a:bodyPr/>
                    <a:lstStyle/>
                    <a:p>
                      <a:endParaRPr lang="fr-FR"/>
                    </a:p>
                  </a:txBody>
                  <a:tcPr/>
                </a:tc>
                <a:tc>
                  <a:txBody>
                    <a:bodyPr/>
                    <a:lstStyle/>
                    <a:p>
                      <a:pPr algn="ctr" fontAlgn="ctr"/>
                      <a:r>
                        <a:rPr lang="fr-FR" sz="800" u="none" strike="noStrike">
                          <a:effectLst/>
                        </a:rPr>
                        <a:t>Risque technologique élevé - sites industriels Seveso (seuil haut) et installations nucléaires potentiellement dangereux</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l" fontAlgn="ctr"/>
                      <a:r>
                        <a:rPr lang="fr-FR" sz="800" u="none" strike="noStrike" dirty="0">
                          <a:effectLst/>
                        </a:rPr>
                        <a:t>zones d'études des PPRT et zone de danger autour des installations nucléaires de base</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1</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4</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extLst>
                  <a:ext uri="{0D108BD9-81ED-4DB2-BD59-A6C34878D82A}">
                    <a16:rowId xmlns:a16="http://schemas.microsoft.com/office/drawing/2014/main" val="1101283787"/>
                  </a:ext>
                </a:extLst>
              </a:tr>
              <a:tr h="344108">
                <a:tc vMerge="1">
                  <a:txBody>
                    <a:bodyPr/>
                    <a:lstStyle/>
                    <a:p>
                      <a:endParaRPr lang="fr-FR"/>
                    </a:p>
                  </a:txBody>
                  <a:tcPr/>
                </a:tc>
                <a:tc>
                  <a:txBody>
                    <a:bodyPr/>
                    <a:lstStyle/>
                    <a:p>
                      <a:pPr algn="ctr" fontAlgn="ctr"/>
                      <a:r>
                        <a:rPr lang="fr-FR" sz="800" u="none" strike="noStrike">
                          <a:effectLst/>
                        </a:rPr>
                        <a:t>Risque technologique modéré - sites industriels Seveso (seuil bas) et installations nucléaires potentiellement dangereux</a:t>
                      </a:r>
                      <a:endParaRPr lang="fr-FR" sz="800" b="0" i="0" u="none" strike="noStrike">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l" fontAlgn="ctr"/>
                      <a:r>
                        <a:rPr lang="fr-FR" sz="800" u="none" strike="noStrike" dirty="0">
                          <a:effectLst/>
                        </a:rPr>
                        <a:t>Périmètre de 120 m autour des </a:t>
                      </a:r>
                      <a:r>
                        <a:rPr lang="fr-FR" sz="800" u="none" strike="noStrike" dirty="0" err="1">
                          <a:effectLst/>
                        </a:rPr>
                        <a:t>seveso</a:t>
                      </a:r>
                      <a:r>
                        <a:rPr lang="fr-FR" sz="800" u="none" strike="noStrike" dirty="0">
                          <a:effectLst/>
                        </a:rPr>
                        <a:t> seuil bas et périmètre de plan particulier d'intervention pour les sites nucléaires de base</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1</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2</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tc>
                  <a:txBody>
                    <a:bodyPr/>
                    <a:lstStyle/>
                    <a:p>
                      <a:pPr algn="ctr" fontAlgn="ctr"/>
                      <a:r>
                        <a:rPr lang="fr-FR" sz="800" u="none" strike="noStrike" dirty="0">
                          <a:effectLst/>
                        </a:rPr>
                        <a:t>3</a:t>
                      </a:r>
                      <a:endParaRPr lang="fr-FR" sz="800" b="0" i="0" u="none" strike="noStrike" dirty="0">
                        <a:solidFill>
                          <a:srgbClr val="000000"/>
                        </a:solidFill>
                        <a:effectLst/>
                        <a:latin typeface="Calibri" panose="020F0502020204030204" pitchFamily="34" charset="0"/>
                      </a:endParaRPr>
                    </a:p>
                  </a:txBody>
                  <a:tcPr marL="4944" marR="4944" marT="4944" marB="0" anchor="ctr">
                    <a:solidFill>
                      <a:schemeClr val="accent2">
                        <a:lumMod val="40000"/>
                        <a:lumOff val="60000"/>
                      </a:schemeClr>
                    </a:solidFill>
                  </a:tcPr>
                </a:tc>
                <a:extLst>
                  <a:ext uri="{0D108BD9-81ED-4DB2-BD59-A6C34878D82A}">
                    <a16:rowId xmlns:a16="http://schemas.microsoft.com/office/drawing/2014/main" val="268406979"/>
                  </a:ext>
                </a:extLst>
              </a:tr>
            </a:tbl>
          </a:graphicData>
        </a:graphic>
      </p:graphicFrame>
      <p:grpSp>
        <p:nvGrpSpPr>
          <p:cNvPr id="14" name="Groupe 13">
            <a:extLst>
              <a:ext uri="{FF2B5EF4-FFF2-40B4-BE49-F238E27FC236}">
                <a16:creationId xmlns:a16="http://schemas.microsoft.com/office/drawing/2014/main" id="{DC15E965-8A9C-409F-98BC-8DA118BCDF87}"/>
              </a:ext>
            </a:extLst>
          </p:cNvPr>
          <p:cNvGrpSpPr/>
          <p:nvPr/>
        </p:nvGrpSpPr>
        <p:grpSpPr>
          <a:xfrm>
            <a:off x="435480" y="2889776"/>
            <a:ext cx="8273039" cy="2616745"/>
            <a:chOff x="617958" y="2808759"/>
            <a:chExt cx="8273039" cy="2616745"/>
          </a:xfrm>
        </p:grpSpPr>
        <p:sp>
          <p:nvSpPr>
            <p:cNvPr id="7" name="Organigramme : Procédé 6">
              <a:extLst>
                <a:ext uri="{FF2B5EF4-FFF2-40B4-BE49-F238E27FC236}">
                  <a16:creationId xmlns:a16="http://schemas.microsoft.com/office/drawing/2014/main" id="{AB02600B-06E9-46E2-BED8-244423037D69}"/>
                </a:ext>
              </a:extLst>
            </p:cNvPr>
            <p:cNvSpPr/>
            <p:nvPr/>
          </p:nvSpPr>
          <p:spPr>
            <a:xfrm>
              <a:off x="617958" y="2808759"/>
              <a:ext cx="8273039" cy="2616745"/>
            </a:xfrm>
            <a:prstGeom prst="flowChartProcess">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3" name="Groupe 2">
              <a:extLst>
                <a:ext uri="{FF2B5EF4-FFF2-40B4-BE49-F238E27FC236}">
                  <a16:creationId xmlns:a16="http://schemas.microsoft.com/office/drawing/2014/main" id="{82B279BC-7821-4150-8DA5-24CA19FFD4C0}"/>
                </a:ext>
              </a:extLst>
            </p:cNvPr>
            <p:cNvGrpSpPr/>
            <p:nvPr/>
          </p:nvGrpSpPr>
          <p:grpSpPr>
            <a:xfrm>
              <a:off x="680700" y="2857131"/>
              <a:ext cx="8147554" cy="2520000"/>
              <a:chOff x="672606" y="2953876"/>
              <a:chExt cx="8147554" cy="2520000"/>
            </a:xfrm>
          </p:grpSpPr>
          <p:pic>
            <p:nvPicPr>
              <p:cNvPr id="11" name="Image 10">
                <a:extLst>
                  <a:ext uri="{FF2B5EF4-FFF2-40B4-BE49-F238E27FC236}">
                    <a16:creationId xmlns:a16="http://schemas.microsoft.com/office/drawing/2014/main" id="{7A00E13F-2D9F-4ECA-A393-FDA40E011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06" y="2953876"/>
                <a:ext cx="2604729" cy="2520000"/>
              </a:xfrm>
              <a:prstGeom prst="rect">
                <a:avLst/>
              </a:prstGeom>
            </p:spPr>
          </p:pic>
          <p:pic>
            <p:nvPicPr>
              <p:cNvPr id="12" name="Image 11">
                <a:extLst>
                  <a:ext uri="{FF2B5EF4-FFF2-40B4-BE49-F238E27FC236}">
                    <a16:creationId xmlns:a16="http://schemas.microsoft.com/office/drawing/2014/main" id="{F6B845E6-085F-408E-9858-5B9A33F2F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4110" y="2953876"/>
                <a:ext cx="2877280" cy="2520000"/>
              </a:xfrm>
              <a:prstGeom prst="rect">
                <a:avLst/>
              </a:prstGeom>
            </p:spPr>
          </p:pic>
          <p:pic>
            <p:nvPicPr>
              <p:cNvPr id="13" name="Image 12" descr="Une image contenant carte&#10;&#10;Description générée automatiquement">
                <a:extLst>
                  <a:ext uri="{FF2B5EF4-FFF2-40B4-BE49-F238E27FC236}">
                    <a16:creationId xmlns:a16="http://schemas.microsoft.com/office/drawing/2014/main" id="{639AC106-6F98-4BF7-AC57-1906BD01F3D9}"/>
                  </a:ext>
                </a:extLst>
              </p:cNvPr>
              <p:cNvPicPr>
                <a:picLocks noChangeAspect="1"/>
              </p:cNvPicPr>
              <p:nvPr/>
            </p:nvPicPr>
            <p:blipFill>
              <a:blip r:embed="rId5"/>
              <a:stretch>
                <a:fillRect/>
              </a:stretch>
            </p:blipFill>
            <p:spPr>
              <a:xfrm>
                <a:off x="6151390" y="2953876"/>
                <a:ext cx="2668770" cy="2520000"/>
              </a:xfrm>
              <a:prstGeom prst="rect">
                <a:avLst/>
              </a:prstGeom>
            </p:spPr>
          </p:pic>
        </p:grpSp>
      </p:grpSp>
      <p:pic>
        <p:nvPicPr>
          <p:cNvPr id="16" name="Image 15">
            <a:extLst>
              <a:ext uri="{FF2B5EF4-FFF2-40B4-BE49-F238E27FC236}">
                <a16:creationId xmlns:a16="http://schemas.microsoft.com/office/drawing/2014/main" id="{B46AAE01-37B0-42E6-8975-10E48ED91D83}"/>
              </a:ext>
            </a:extLst>
          </p:cNvPr>
          <p:cNvPicPr>
            <a:picLocks noChangeAspect="1"/>
          </p:cNvPicPr>
          <p:nvPr/>
        </p:nvPicPr>
        <p:blipFill>
          <a:blip r:embed="rId6"/>
          <a:stretch>
            <a:fillRect/>
          </a:stretch>
        </p:blipFill>
        <p:spPr>
          <a:xfrm>
            <a:off x="5866681" y="1355464"/>
            <a:ext cx="2658619" cy="3692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4516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4294967295"/>
          </p:nvPr>
        </p:nvSpPr>
        <p:spPr>
          <a:xfrm>
            <a:off x="1430686" y="6503718"/>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p:txBody>
          <a:bodyPr/>
          <a:lstStyle/>
          <a:p>
            <a:pPr algn="r"/>
            <a:r>
              <a:rPr lang="fr-FR" dirty="0"/>
              <a:t>GT CNIG refonte </a:t>
            </a:r>
            <a:r>
              <a:rPr lang="fr-FR" dirty="0" err="1"/>
              <a:t>Géostandards</a:t>
            </a:r>
            <a:r>
              <a:rPr lang="fr-FR" dirty="0"/>
              <a:t> - 8.04,2022</a:t>
            </a:r>
          </a:p>
        </p:txBody>
      </p:sp>
      <p:sp>
        <p:nvSpPr>
          <p:cNvPr id="22" name="Titre 24">
            <a:extLst>
              <a:ext uri="{FF2B5EF4-FFF2-40B4-BE49-F238E27FC236}">
                <a16:creationId xmlns:a16="http://schemas.microsoft.com/office/drawing/2014/main" id="{FDF20F8D-E213-4AA0-B496-2336577AD1B2}"/>
              </a:ext>
            </a:extLst>
          </p:cNvPr>
          <p:cNvSpPr>
            <a:spLocks noGrp="1"/>
          </p:cNvSpPr>
          <p:nvPr>
            <p:ph type="title"/>
          </p:nvPr>
        </p:nvSpPr>
        <p:spPr>
          <a:xfrm>
            <a:off x="749300" y="274637"/>
            <a:ext cx="7776000" cy="1080827"/>
          </a:xfrm>
        </p:spPr>
        <p:txBody>
          <a:bodyPr/>
          <a:lstStyle/>
          <a:p>
            <a:r>
              <a:rPr lang="fr-FR" dirty="0">
                <a:solidFill>
                  <a:srgbClr val="00B0F0"/>
                </a:solidFill>
              </a:rPr>
              <a:t>Les usages de données RISQUES</a:t>
            </a:r>
            <a:br>
              <a:rPr lang="fr-FR" dirty="0">
                <a:solidFill>
                  <a:srgbClr val="00B0F0"/>
                </a:solidFill>
              </a:rPr>
            </a:br>
            <a:r>
              <a:rPr lang="fr-FR" sz="2400" i="1" dirty="0">
                <a:solidFill>
                  <a:srgbClr val="00B0F0"/>
                </a:solidFill>
              </a:rPr>
              <a:t>2 – EXTERNE</a:t>
            </a:r>
          </a:p>
        </p:txBody>
      </p:sp>
      <p:sp>
        <p:nvSpPr>
          <p:cNvPr id="20" name="Espace réservé du contenu 20">
            <a:extLst>
              <a:ext uri="{FF2B5EF4-FFF2-40B4-BE49-F238E27FC236}">
                <a16:creationId xmlns:a16="http://schemas.microsoft.com/office/drawing/2014/main" id="{463A9A38-FF93-4726-931A-0D716834D3EB}"/>
              </a:ext>
            </a:extLst>
          </p:cNvPr>
          <p:cNvSpPr txBox="1">
            <a:spLocks/>
          </p:cNvSpPr>
          <p:nvPr/>
        </p:nvSpPr>
        <p:spPr>
          <a:xfrm>
            <a:off x="749300" y="1638786"/>
            <a:ext cx="8141697" cy="1218346"/>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fr-FR" b="1" dirty="0"/>
              <a:t>Diagnostics de vulnérabilité sur des territoires franciliens (inondations)</a:t>
            </a:r>
          </a:p>
          <a:p>
            <a:pPr marL="285750" lvl="1" indent="-285750">
              <a:buFont typeface="Arial" panose="020B0604020202020204" pitchFamily="34" charset="0"/>
              <a:buChar char="•"/>
            </a:pPr>
            <a:r>
              <a:rPr lang="fr-FR" b="1" dirty="0"/>
              <a:t>Collecte de données autour d’ouvrage GRT Gaz (TMD)</a:t>
            </a:r>
          </a:p>
          <a:p>
            <a:pPr marL="285750" lvl="1" indent="-285750">
              <a:buFont typeface="Arial" panose="020B0604020202020204" pitchFamily="34" charset="0"/>
              <a:buChar char="•"/>
            </a:pPr>
            <a:r>
              <a:rPr lang="fr-FR" b="1" dirty="0"/>
              <a:t>ACB Bassée (inondations modélisées)</a:t>
            </a:r>
            <a:endParaRPr lang="fr-FR" sz="1000" b="1" dirty="0"/>
          </a:p>
          <a:p>
            <a:pPr lvl="1"/>
            <a:endParaRPr lang="fr-FR" dirty="0">
              <a:sym typeface="Wingdings" panose="05000000000000000000" pitchFamily="2" charset="2"/>
            </a:endParaRPr>
          </a:p>
        </p:txBody>
      </p:sp>
      <p:grpSp>
        <p:nvGrpSpPr>
          <p:cNvPr id="17" name="Groupe 16">
            <a:extLst>
              <a:ext uri="{FF2B5EF4-FFF2-40B4-BE49-F238E27FC236}">
                <a16:creationId xmlns:a16="http://schemas.microsoft.com/office/drawing/2014/main" id="{F6822F67-4E40-4230-8DA3-DF9D2DCA3FA4}"/>
              </a:ext>
            </a:extLst>
          </p:cNvPr>
          <p:cNvGrpSpPr/>
          <p:nvPr/>
        </p:nvGrpSpPr>
        <p:grpSpPr>
          <a:xfrm>
            <a:off x="1565275" y="3140454"/>
            <a:ext cx="5866938" cy="2625349"/>
            <a:chOff x="6708239" y="3523731"/>
            <a:chExt cx="5866938" cy="2625349"/>
          </a:xfrm>
          <a:effectLst>
            <a:outerShdw blurRad="50800" dist="38100" dir="2700000" algn="tl" rotWithShape="0">
              <a:prstClr val="black">
                <a:alpha val="40000"/>
              </a:prstClr>
            </a:outerShdw>
          </a:effectLst>
        </p:grpSpPr>
        <p:pic>
          <p:nvPicPr>
            <p:cNvPr id="18" name="Image 17">
              <a:extLst>
                <a:ext uri="{FF2B5EF4-FFF2-40B4-BE49-F238E27FC236}">
                  <a16:creationId xmlns:a16="http://schemas.microsoft.com/office/drawing/2014/main" id="{85B4E3A4-0DE4-4A95-8B4D-DA3B22A57983}"/>
                </a:ext>
              </a:extLst>
            </p:cNvPr>
            <p:cNvPicPr>
              <a:picLocks noChangeAspect="1"/>
            </p:cNvPicPr>
            <p:nvPr/>
          </p:nvPicPr>
          <p:blipFill rotWithShape="1">
            <a:blip r:embed="rId3"/>
            <a:srcRect l="5446" t="-619" r="3711" b="4139"/>
            <a:stretch/>
          </p:blipFill>
          <p:spPr>
            <a:xfrm>
              <a:off x="6708239" y="3523731"/>
              <a:ext cx="2211978" cy="2618765"/>
            </a:xfrm>
            <a:prstGeom prst="rect">
              <a:avLst/>
            </a:prstGeom>
          </p:spPr>
        </p:pic>
        <p:pic>
          <p:nvPicPr>
            <p:cNvPr id="19" name="Image 18">
              <a:extLst>
                <a:ext uri="{FF2B5EF4-FFF2-40B4-BE49-F238E27FC236}">
                  <a16:creationId xmlns:a16="http://schemas.microsoft.com/office/drawing/2014/main" id="{EEA680CF-CE16-4180-9C3C-360EB1CE4156}"/>
                </a:ext>
              </a:extLst>
            </p:cNvPr>
            <p:cNvPicPr>
              <a:picLocks noChangeAspect="1"/>
            </p:cNvPicPr>
            <p:nvPr/>
          </p:nvPicPr>
          <p:blipFill>
            <a:blip r:embed="rId4"/>
            <a:stretch>
              <a:fillRect/>
            </a:stretch>
          </p:blipFill>
          <p:spPr>
            <a:xfrm>
              <a:off x="8920217" y="3554911"/>
              <a:ext cx="3654960" cy="2594169"/>
            </a:xfrm>
            <a:prstGeom prst="rect">
              <a:avLst/>
            </a:prstGeom>
          </p:spPr>
        </p:pic>
      </p:grpSp>
      <p:grpSp>
        <p:nvGrpSpPr>
          <p:cNvPr id="7" name="Groupe 6">
            <a:extLst>
              <a:ext uri="{FF2B5EF4-FFF2-40B4-BE49-F238E27FC236}">
                <a16:creationId xmlns:a16="http://schemas.microsoft.com/office/drawing/2014/main" id="{CB2E79E9-D318-48AD-9CCC-46DB056E8ED3}"/>
              </a:ext>
            </a:extLst>
          </p:cNvPr>
          <p:cNvGrpSpPr/>
          <p:nvPr/>
        </p:nvGrpSpPr>
        <p:grpSpPr>
          <a:xfrm>
            <a:off x="1159282" y="3109216"/>
            <a:ext cx="6678924" cy="2687824"/>
            <a:chOff x="1271384" y="3055700"/>
            <a:chExt cx="6678924" cy="2687824"/>
          </a:xfrm>
        </p:grpSpPr>
        <p:sp>
          <p:nvSpPr>
            <p:cNvPr id="2" name="Rectangle 1">
              <a:extLst>
                <a:ext uri="{FF2B5EF4-FFF2-40B4-BE49-F238E27FC236}">
                  <a16:creationId xmlns:a16="http://schemas.microsoft.com/office/drawing/2014/main" id="{2EE4FDDD-FB1D-49D8-A7BA-0079F7F03C69}"/>
                </a:ext>
              </a:extLst>
            </p:cNvPr>
            <p:cNvSpPr/>
            <p:nvPr/>
          </p:nvSpPr>
          <p:spPr>
            <a:xfrm>
              <a:off x="1271384" y="3055700"/>
              <a:ext cx="6678924" cy="268782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14" name="Groupe 13">
              <a:extLst>
                <a:ext uri="{FF2B5EF4-FFF2-40B4-BE49-F238E27FC236}">
                  <a16:creationId xmlns:a16="http://schemas.microsoft.com/office/drawing/2014/main" id="{E104953D-45AC-4BCA-90C2-61464D1878A5}"/>
                </a:ext>
              </a:extLst>
            </p:cNvPr>
            <p:cNvGrpSpPr/>
            <p:nvPr/>
          </p:nvGrpSpPr>
          <p:grpSpPr>
            <a:xfrm>
              <a:off x="1427105" y="3234750"/>
              <a:ext cx="6367482" cy="2329725"/>
              <a:chOff x="6355452" y="804468"/>
              <a:chExt cx="6367482" cy="2329725"/>
            </a:xfrm>
          </p:grpSpPr>
          <p:pic>
            <p:nvPicPr>
              <p:cNvPr id="15" name="Image 14">
                <a:extLst>
                  <a:ext uri="{FF2B5EF4-FFF2-40B4-BE49-F238E27FC236}">
                    <a16:creationId xmlns:a16="http://schemas.microsoft.com/office/drawing/2014/main" id="{FDFA149D-1D5F-4F9C-9B7B-2F030065D4F7}"/>
                  </a:ext>
                </a:extLst>
              </p:cNvPr>
              <p:cNvPicPr>
                <a:picLocks noChangeAspect="1"/>
              </p:cNvPicPr>
              <p:nvPr/>
            </p:nvPicPr>
            <p:blipFill>
              <a:blip r:embed="rId5"/>
              <a:stretch>
                <a:fillRect/>
              </a:stretch>
            </p:blipFill>
            <p:spPr>
              <a:xfrm>
                <a:off x="6355452" y="804468"/>
                <a:ext cx="3102771" cy="2329725"/>
              </a:xfrm>
              <a:prstGeom prst="rect">
                <a:avLst/>
              </a:prstGeom>
            </p:spPr>
          </p:pic>
          <p:pic>
            <p:nvPicPr>
              <p:cNvPr id="16" name="Image 15" descr="Une image contenant carte&#10;&#10;Description générée automatiquement">
                <a:extLst>
                  <a:ext uri="{FF2B5EF4-FFF2-40B4-BE49-F238E27FC236}">
                    <a16:creationId xmlns:a16="http://schemas.microsoft.com/office/drawing/2014/main" id="{2288AB4B-A242-468B-A4F7-AC31625ABEEE}"/>
                  </a:ext>
                </a:extLst>
              </p:cNvPr>
              <p:cNvPicPr>
                <a:picLocks noChangeAspect="1"/>
              </p:cNvPicPr>
              <p:nvPr/>
            </p:nvPicPr>
            <p:blipFill>
              <a:blip r:embed="rId6"/>
              <a:stretch>
                <a:fillRect/>
              </a:stretch>
            </p:blipFill>
            <p:spPr>
              <a:xfrm>
                <a:off x="9430804" y="804469"/>
                <a:ext cx="3292130" cy="2329724"/>
              </a:xfrm>
              <a:prstGeom prst="rect">
                <a:avLst/>
              </a:prstGeom>
            </p:spPr>
          </p:pic>
        </p:grpSp>
      </p:grpSp>
      <p:grpSp>
        <p:nvGrpSpPr>
          <p:cNvPr id="25" name="Groupe 24">
            <a:extLst>
              <a:ext uri="{FF2B5EF4-FFF2-40B4-BE49-F238E27FC236}">
                <a16:creationId xmlns:a16="http://schemas.microsoft.com/office/drawing/2014/main" id="{86E2D826-1956-4961-88CD-F7C0313E5703}"/>
              </a:ext>
            </a:extLst>
          </p:cNvPr>
          <p:cNvGrpSpPr/>
          <p:nvPr/>
        </p:nvGrpSpPr>
        <p:grpSpPr>
          <a:xfrm>
            <a:off x="1096735" y="2692704"/>
            <a:ext cx="6804018" cy="3520849"/>
            <a:chOff x="605783" y="2687970"/>
            <a:chExt cx="6804018" cy="3520849"/>
          </a:xfrm>
        </p:grpSpPr>
        <p:sp>
          <p:nvSpPr>
            <p:cNvPr id="8" name="Rectangle 7">
              <a:extLst>
                <a:ext uri="{FF2B5EF4-FFF2-40B4-BE49-F238E27FC236}">
                  <a16:creationId xmlns:a16="http://schemas.microsoft.com/office/drawing/2014/main" id="{C7A91406-B42B-4012-BCF1-03E8EFAB7E2A}"/>
                </a:ext>
              </a:extLst>
            </p:cNvPr>
            <p:cNvSpPr/>
            <p:nvPr/>
          </p:nvSpPr>
          <p:spPr>
            <a:xfrm>
              <a:off x="605783" y="2687970"/>
              <a:ext cx="6804018" cy="352084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1" name="Groupe 20">
              <a:extLst>
                <a:ext uri="{FF2B5EF4-FFF2-40B4-BE49-F238E27FC236}">
                  <a16:creationId xmlns:a16="http://schemas.microsoft.com/office/drawing/2014/main" id="{6A309E4B-C5CD-430A-BFDB-3C72A01CAB7A}"/>
                </a:ext>
              </a:extLst>
            </p:cNvPr>
            <p:cNvGrpSpPr/>
            <p:nvPr/>
          </p:nvGrpSpPr>
          <p:grpSpPr>
            <a:xfrm>
              <a:off x="949264" y="2728942"/>
              <a:ext cx="6335443" cy="3432320"/>
              <a:chOff x="-51437" y="2587382"/>
              <a:chExt cx="6335443" cy="3432320"/>
            </a:xfrm>
          </p:grpSpPr>
          <p:pic>
            <p:nvPicPr>
              <p:cNvPr id="23" name="Image 22">
                <a:extLst>
                  <a:ext uri="{FF2B5EF4-FFF2-40B4-BE49-F238E27FC236}">
                    <a16:creationId xmlns:a16="http://schemas.microsoft.com/office/drawing/2014/main" id="{6DD27188-38B8-47C9-818D-60DABC1D9582}"/>
                  </a:ext>
                </a:extLst>
              </p:cNvPr>
              <p:cNvPicPr>
                <a:picLocks noChangeAspect="1"/>
              </p:cNvPicPr>
              <p:nvPr/>
            </p:nvPicPr>
            <p:blipFill>
              <a:blip r:embed="rId7"/>
              <a:stretch>
                <a:fillRect/>
              </a:stretch>
            </p:blipFill>
            <p:spPr>
              <a:xfrm>
                <a:off x="2640719" y="3009210"/>
                <a:ext cx="3643287" cy="2700766"/>
              </a:xfrm>
              <a:prstGeom prst="rect">
                <a:avLst/>
              </a:prstGeom>
            </p:spPr>
          </p:pic>
          <p:pic>
            <p:nvPicPr>
              <p:cNvPr id="24" name="Image 23">
                <a:extLst>
                  <a:ext uri="{FF2B5EF4-FFF2-40B4-BE49-F238E27FC236}">
                    <a16:creationId xmlns:a16="http://schemas.microsoft.com/office/drawing/2014/main" id="{63497284-F2BF-4060-8183-87C17D4C5710}"/>
                  </a:ext>
                </a:extLst>
              </p:cNvPr>
              <p:cNvPicPr>
                <a:picLocks noChangeAspect="1"/>
              </p:cNvPicPr>
              <p:nvPr/>
            </p:nvPicPr>
            <p:blipFill>
              <a:blip r:embed="rId8"/>
              <a:stretch>
                <a:fillRect/>
              </a:stretch>
            </p:blipFill>
            <p:spPr>
              <a:xfrm>
                <a:off x="-51437" y="2587382"/>
                <a:ext cx="2411222" cy="3432320"/>
              </a:xfrm>
              <a:prstGeom prst="rect">
                <a:avLst/>
              </a:prstGeom>
            </p:spPr>
          </p:pic>
        </p:grpSp>
      </p:grpSp>
    </p:spTree>
    <p:extLst>
      <p:ext uri="{BB962C8B-B14F-4D97-AF65-F5344CB8AC3E}">
        <p14:creationId xmlns:p14="http://schemas.microsoft.com/office/powerpoint/2010/main" val="359662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4294967295"/>
          </p:nvPr>
        </p:nvSpPr>
        <p:spPr>
          <a:xfrm>
            <a:off x="1430686" y="6503718"/>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p:txBody>
          <a:bodyPr/>
          <a:lstStyle/>
          <a:p>
            <a:pPr algn="r"/>
            <a:r>
              <a:rPr lang="fr-FR" dirty="0"/>
              <a:t>GT CNIG refonte </a:t>
            </a:r>
            <a:r>
              <a:rPr lang="fr-FR" dirty="0" err="1"/>
              <a:t>Géostandards</a:t>
            </a:r>
            <a:r>
              <a:rPr lang="fr-FR" dirty="0"/>
              <a:t> - 8.04,2022</a:t>
            </a:r>
          </a:p>
        </p:txBody>
      </p:sp>
      <p:sp>
        <p:nvSpPr>
          <p:cNvPr id="22" name="Titre 24">
            <a:extLst>
              <a:ext uri="{FF2B5EF4-FFF2-40B4-BE49-F238E27FC236}">
                <a16:creationId xmlns:a16="http://schemas.microsoft.com/office/drawing/2014/main" id="{FDF20F8D-E213-4AA0-B496-2336577AD1B2}"/>
              </a:ext>
            </a:extLst>
          </p:cNvPr>
          <p:cNvSpPr>
            <a:spLocks noGrp="1"/>
          </p:cNvSpPr>
          <p:nvPr>
            <p:ph type="title"/>
          </p:nvPr>
        </p:nvSpPr>
        <p:spPr>
          <a:xfrm>
            <a:off x="749300" y="274637"/>
            <a:ext cx="7776000" cy="1080827"/>
          </a:xfrm>
        </p:spPr>
        <p:txBody>
          <a:bodyPr/>
          <a:lstStyle/>
          <a:p>
            <a:r>
              <a:rPr lang="fr-FR" dirty="0">
                <a:solidFill>
                  <a:srgbClr val="00B0F0"/>
                </a:solidFill>
              </a:rPr>
              <a:t>Les usages de données RISQUES</a:t>
            </a:r>
            <a:br>
              <a:rPr lang="fr-FR" dirty="0">
                <a:solidFill>
                  <a:srgbClr val="00B0F0"/>
                </a:solidFill>
              </a:rPr>
            </a:br>
            <a:r>
              <a:rPr lang="fr-FR" sz="2400" i="1" dirty="0">
                <a:solidFill>
                  <a:srgbClr val="00B0F0"/>
                </a:solidFill>
              </a:rPr>
              <a:t>2 – EXTERNE</a:t>
            </a:r>
          </a:p>
        </p:txBody>
      </p:sp>
      <p:sp>
        <p:nvSpPr>
          <p:cNvPr id="20" name="Espace réservé du contenu 20">
            <a:extLst>
              <a:ext uri="{FF2B5EF4-FFF2-40B4-BE49-F238E27FC236}">
                <a16:creationId xmlns:a16="http://schemas.microsoft.com/office/drawing/2014/main" id="{463A9A38-FF93-4726-931A-0D716834D3EB}"/>
              </a:ext>
            </a:extLst>
          </p:cNvPr>
          <p:cNvSpPr txBox="1">
            <a:spLocks/>
          </p:cNvSpPr>
          <p:nvPr/>
        </p:nvSpPr>
        <p:spPr>
          <a:xfrm>
            <a:off x="749300" y="1638786"/>
            <a:ext cx="8141697" cy="1057225"/>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fr-FR" b="1" dirty="0"/>
              <a:t>Numérisation Atlas Inspection Générale de Versailles (zones sous minées)</a:t>
            </a:r>
          </a:p>
          <a:p>
            <a:pPr marL="285750" lvl="1" indent="-285750">
              <a:buFont typeface="Arial" panose="020B0604020202020204" pitchFamily="34" charset="0"/>
              <a:buChar char="•"/>
            </a:pPr>
            <a:r>
              <a:rPr lang="fr-FR" b="1" dirty="0"/>
              <a:t>Zones Impactées non Inondées (ZINI)</a:t>
            </a:r>
          </a:p>
          <a:p>
            <a:pPr marL="285750" lvl="1" indent="-285750">
              <a:buFont typeface="Arial" panose="020B0604020202020204" pitchFamily="34" charset="0"/>
              <a:buChar char="•"/>
            </a:pPr>
            <a:r>
              <a:rPr lang="fr-FR" b="1"/>
              <a:t>Films 3D</a:t>
            </a:r>
            <a:endParaRPr lang="fr-FR" b="1" dirty="0"/>
          </a:p>
          <a:p>
            <a:pPr marL="285750" lvl="1" indent="-285750">
              <a:buFont typeface="Arial" panose="020B0604020202020204" pitchFamily="34" charset="0"/>
              <a:buChar char="•"/>
            </a:pPr>
            <a:r>
              <a:rPr lang="fr-FR" b="1" dirty="0"/>
              <a:t>Ateliers PLOUF (inondations)</a:t>
            </a:r>
          </a:p>
        </p:txBody>
      </p:sp>
      <p:grpSp>
        <p:nvGrpSpPr>
          <p:cNvPr id="8" name="Groupe 7">
            <a:extLst>
              <a:ext uri="{FF2B5EF4-FFF2-40B4-BE49-F238E27FC236}">
                <a16:creationId xmlns:a16="http://schemas.microsoft.com/office/drawing/2014/main" id="{9C4CC5B4-3DDF-4F96-8D89-6BEB67B88C6F}"/>
              </a:ext>
            </a:extLst>
          </p:cNvPr>
          <p:cNvGrpSpPr/>
          <p:nvPr/>
        </p:nvGrpSpPr>
        <p:grpSpPr>
          <a:xfrm>
            <a:off x="1430686" y="3348099"/>
            <a:ext cx="6468891" cy="2160000"/>
            <a:chOff x="890403" y="3182035"/>
            <a:chExt cx="6468891" cy="2160000"/>
          </a:xfrm>
          <a:effectLst>
            <a:outerShdw blurRad="50800" dist="38100" dir="2700000" algn="tl" rotWithShape="0">
              <a:prstClr val="black">
                <a:alpha val="40000"/>
              </a:prstClr>
            </a:outerShdw>
          </a:effectLst>
        </p:grpSpPr>
        <p:pic>
          <p:nvPicPr>
            <p:cNvPr id="3" name="Image 2">
              <a:extLst>
                <a:ext uri="{FF2B5EF4-FFF2-40B4-BE49-F238E27FC236}">
                  <a16:creationId xmlns:a16="http://schemas.microsoft.com/office/drawing/2014/main" id="{0F4626AC-F993-42F2-A2A7-D46FBAD08911}"/>
                </a:ext>
              </a:extLst>
            </p:cNvPr>
            <p:cNvPicPr>
              <a:picLocks noChangeAspect="1"/>
            </p:cNvPicPr>
            <p:nvPr/>
          </p:nvPicPr>
          <p:blipFill>
            <a:blip r:embed="rId3"/>
            <a:stretch>
              <a:fillRect/>
            </a:stretch>
          </p:blipFill>
          <p:spPr>
            <a:xfrm>
              <a:off x="890403" y="3182035"/>
              <a:ext cx="3040966" cy="2160000"/>
            </a:xfrm>
            <a:prstGeom prst="rect">
              <a:avLst/>
            </a:prstGeom>
          </p:spPr>
        </p:pic>
        <p:pic>
          <p:nvPicPr>
            <p:cNvPr id="7" name="Image 6">
              <a:extLst>
                <a:ext uri="{FF2B5EF4-FFF2-40B4-BE49-F238E27FC236}">
                  <a16:creationId xmlns:a16="http://schemas.microsoft.com/office/drawing/2014/main" id="{60F33C82-228E-47E2-B8D6-B2763ABE3E48}"/>
                </a:ext>
              </a:extLst>
            </p:cNvPr>
            <p:cNvPicPr>
              <a:picLocks noChangeAspect="1"/>
            </p:cNvPicPr>
            <p:nvPr/>
          </p:nvPicPr>
          <p:blipFill rotWithShape="1">
            <a:blip r:embed="rId4"/>
            <a:srcRect l="19145" t="16370" r="14645" b="8479"/>
            <a:stretch/>
          </p:blipFill>
          <p:spPr>
            <a:xfrm>
              <a:off x="3989756" y="3182035"/>
              <a:ext cx="3369538" cy="2160000"/>
            </a:xfrm>
            <a:prstGeom prst="rect">
              <a:avLst/>
            </a:prstGeom>
          </p:spPr>
        </p:pic>
      </p:grpSp>
      <p:grpSp>
        <p:nvGrpSpPr>
          <p:cNvPr id="44" name="Groupe 43">
            <a:extLst>
              <a:ext uri="{FF2B5EF4-FFF2-40B4-BE49-F238E27FC236}">
                <a16:creationId xmlns:a16="http://schemas.microsoft.com/office/drawing/2014/main" id="{36EA6BBF-902B-424D-A839-E0A0B2AB627A}"/>
              </a:ext>
            </a:extLst>
          </p:cNvPr>
          <p:cNvGrpSpPr/>
          <p:nvPr/>
        </p:nvGrpSpPr>
        <p:grpSpPr>
          <a:xfrm>
            <a:off x="682093" y="3275211"/>
            <a:ext cx="7966076" cy="2305777"/>
            <a:chOff x="749299" y="2913437"/>
            <a:chExt cx="7966076" cy="2305777"/>
          </a:xfrm>
        </p:grpSpPr>
        <p:sp>
          <p:nvSpPr>
            <p:cNvPr id="39" name="Rectangle 38">
              <a:extLst>
                <a:ext uri="{FF2B5EF4-FFF2-40B4-BE49-F238E27FC236}">
                  <a16:creationId xmlns:a16="http://schemas.microsoft.com/office/drawing/2014/main" id="{FDDE9624-9CFC-4544-9629-CF7034FDC506}"/>
                </a:ext>
              </a:extLst>
            </p:cNvPr>
            <p:cNvSpPr/>
            <p:nvPr/>
          </p:nvSpPr>
          <p:spPr>
            <a:xfrm>
              <a:off x="749299" y="2913437"/>
              <a:ext cx="7966076" cy="230577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1"/>
                </a:solidFill>
              </a:endParaRPr>
            </a:p>
          </p:txBody>
        </p:sp>
        <p:grpSp>
          <p:nvGrpSpPr>
            <p:cNvPr id="9" name="Groupe 8">
              <a:extLst>
                <a:ext uri="{FF2B5EF4-FFF2-40B4-BE49-F238E27FC236}">
                  <a16:creationId xmlns:a16="http://schemas.microsoft.com/office/drawing/2014/main" id="{71EBC013-5266-456E-A9F0-0EC6DDB09A26}"/>
                </a:ext>
              </a:extLst>
            </p:cNvPr>
            <p:cNvGrpSpPr/>
            <p:nvPr/>
          </p:nvGrpSpPr>
          <p:grpSpPr>
            <a:xfrm>
              <a:off x="855751" y="3154609"/>
              <a:ext cx="7753172" cy="1823432"/>
              <a:chOff x="523197" y="4234382"/>
              <a:chExt cx="7753172" cy="1823432"/>
            </a:xfrm>
          </p:grpSpPr>
          <p:pic>
            <p:nvPicPr>
              <p:cNvPr id="25" name="Image 24" descr="Une image contenant carte&#10;&#10;Description générée automatiquement">
                <a:extLst>
                  <a:ext uri="{FF2B5EF4-FFF2-40B4-BE49-F238E27FC236}">
                    <a16:creationId xmlns:a16="http://schemas.microsoft.com/office/drawing/2014/main" id="{41323461-AC7C-4A11-A4F7-0246E2FDF715}"/>
                  </a:ext>
                </a:extLst>
              </p:cNvPr>
              <p:cNvPicPr>
                <a:picLocks noChangeAspect="1"/>
              </p:cNvPicPr>
              <p:nvPr/>
            </p:nvPicPr>
            <p:blipFill>
              <a:blip r:embed="rId5"/>
              <a:stretch>
                <a:fillRect/>
              </a:stretch>
            </p:blipFill>
            <p:spPr>
              <a:xfrm>
                <a:off x="523197" y="4257814"/>
                <a:ext cx="2545466" cy="1800000"/>
              </a:xfrm>
              <a:prstGeom prst="rect">
                <a:avLst/>
              </a:prstGeom>
            </p:spPr>
          </p:pic>
          <p:pic>
            <p:nvPicPr>
              <p:cNvPr id="26" name="Image 25" descr="Une image contenant carte&#10;&#10;Description générée automatiquement">
                <a:extLst>
                  <a:ext uri="{FF2B5EF4-FFF2-40B4-BE49-F238E27FC236}">
                    <a16:creationId xmlns:a16="http://schemas.microsoft.com/office/drawing/2014/main" id="{8E92677B-DDD5-40F6-A2AD-977ED8E2710C}"/>
                  </a:ext>
                </a:extLst>
              </p:cNvPr>
              <p:cNvPicPr>
                <a:picLocks noChangeAspect="1"/>
              </p:cNvPicPr>
              <p:nvPr/>
            </p:nvPicPr>
            <p:blipFill>
              <a:blip r:embed="rId6"/>
              <a:stretch>
                <a:fillRect/>
              </a:stretch>
            </p:blipFill>
            <p:spPr>
              <a:xfrm>
                <a:off x="3127050" y="4234382"/>
                <a:ext cx="2545466" cy="1800000"/>
              </a:xfrm>
              <a:prstGeom prst="rect">
                <a:avLst/>
              </a:prstGeom>
            </p:spPr>
          </p:pic>
          <p:pic>
            <p:nvPicPr>
              <p:cNvPr id="27" name="Image 26" descr="Une image contenant carte&#10;&#10;Description générée automatiquement">
                <a:extLst>
                  <a:ext uri="{FF2B5EF4-FFF2-40B4-BE49-F238E27FC236}">
                    <a16:creationId xmlns:a16="http://schemas.microsoft.com/office/drawing/2014/main" id="{931B3DBB-CE26-4FE8-B72B-ED2EBE6FDA6A}"/>
                  </a:ext>
                </a:extLst>
              </p:cNvPr>
              <p:cNvPicPr>
                <a:picLocks noChangeAspect="1"/>
              </p:cNvPicPr>
              <p:nvPr/>
            </p:nvPicPr>
            <p:blipFill>
              <a:blip r:embed="rId7"/>
              <a:stretch>
                <a:fillRect/>
              </a:stretch>
            </p:blipFill>
            <p:spPr>
              <a:xfrm>
                <a:off x="5730903" y="4234382"/>
                <a:ext cx="2545466" cy="1800000"/>
              </a:xfrm>
              <a:prstGeom prst="rect">
                <a:avLst/>
              </a:prstGeom>
            </p:spPr>
          </p:pic>
        </p:grpSp>
      </p:grpSp>
      <p:pic>
        <p:nvPicPr>
          <p:cNvPr id="46" name="Image 45">
            <a:hlinkClick r:id="rId8"/>
            <a:extLst>
              <a:ext uri="{FF2B5EF4-FFF2-40B4-BE49-F238E27FC236}">
                <a16:creationId xmlns:a16="http://schemas.microsoft.com/office/drawing/2014/main" id="{DFD352CD-FF8A-43BA-908F-D4765AFB7EB9}"/>
              </a:ext>
            </a:extLst>
          </p:cNvPr>
          <p:cNvPicPr>
            <a:picLocks noChangeAspect="1"/>
          </p:cNvPicPr>
          <p:nvPr/>
        </p:nvPicPr>
        <p:blipFill>
          <a:blip r:embed="rId9"/>
          <a:stretch>
            <a:fillRect/>
          </a:stretch>
        </p:blipFill>
        <p:spPr>
          <a:xfrm>
            <a:off x="3108128" y="3306241"/>
            <a:ext cx="3114005" cy="2243716"/>
          </a:xfrm>
          <a:prstGeom prst="rect">
            <a:avLst/>
          </a:prstGeom>
          <a:ln>
            <a:noFill/>
          </a:ln>
          <a:effectLst>
            <a:outerShdw blurRad="292100" dist="139700" dir="2700000" algn="tl" rotWithShape="0">
              <a:srgbClr val="333333">
                <a:alpha val="65000"/>
              </a:srgbClr>
            </a:outerShdw>
          </a:effectLst>
        </p:spPr>
      </p:pic>
      <p:grpSp>
        <p:nvGrpSpPr>
          <p:cNvPr id="43" name="Groupe 42">
            <a:extLst>
              <a:ext uri="{FF2B5EF4-FFF2-40B4-BE49-F238E27FC236}">
                <a16:creationId xmlns:a16="http://schemas.microsoft.com/office/drawing/2014/main" id="{951DC328-CB6C-417D-B486-84FFF657449E}"/>
              </a:ext>
            </a:extLst>
          </p:cNvPr>
          <p:cNvGrpSpPr/>
          <p:nvPr/>
        </p:nvGrpSpPr>
        <p:grpSpPr>
          <a:xfrm>
            <a:off x="682093" y="3275211"/>
            <a:ext cx="7966076" cy="2305777"/>
            <a:chOff x="2320924" y="3801720"/>
            <a:chExt cx="7966076" cy="2305777"/>
          </a:xfrm>
        </p:grpSpPr>
        <p:sp>
          <p:nvSpPr>
            <p:cNvPr id="42" name="Rectangle 41">
              <a:extLst>
                <a:ext uri="{FF2B5EF4-FFF2-40B4-BE49-F238E27FC236}">
                  <a16:creationId xmlns:a16="http://schemas.microsoft.com/office/drawing/2014/main" id="{9D381A69-A994-4D47-86D6-25B5DA80F0FE}"/>
                </a:ext>
              </a:extLst>
            </p:cNvPr>
            <p:cNvSpPr/>
            <p:nvPr/>
          </p:nvSpPr>
          <p:spPr>
            <a:xfrm>
              <a:off x="2320924" y="3801720"/>
              <a:ext cx="7966076" cy="230577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bg1"/>
                </a:solidFill>
              </a:endParaRPr>
            </a:p>
          </p:txBody>
        </p:sp>
        <p:grpSp>
          <p:nvGrpSpPr>
            <p:cNvPr id="38" name="Groupe 37">
              <a:extLst>
                <a:ext uri="{FF2B5EF4-FFF2-40B4-BE49-F238E27FC236}">
                  <a16:creationId xmlns:a16="http://schemas.microsoft.com/office/drawing/2014/main" id="{24A29C72-D7EB-4A4F-BC3A-2FF29D88D867}"/>
                </a:ext>
              </a:extLst>
            </p:cNvPr>
            <p:cNvGrpSpPr/>
            <p:nvPr/>
          </p:nvGrpSpPr>
          <p:grpSpPr>
            <a:xfrm>
              <a:off x="2896442" y="3874608"/>
              <a:ext cx="6815041" cy="2160000"/>
              <a:chOff x="1029947" y="2637994"/>
              <a:chExt cx="6815041" cy="2160000"/>
            </a:xfrm>
          </p:grpSpPr>
          <p:pic>
            <p:nvPicPr>
              <p:cNvPr id="11" name="Image 10" descr="Une image contenant texte, terrain, stationnaire, plancher&#10;&#10;Description générée automatiquement">
                <a:extLst>
                  <a:ext uri="{FF2B5EF4-FFF2-40B4-BE49-F238E27FC236}">
                    <a16:creationId xmlns:a16="http://schemas.microsoft.com/office/drawing/2014/main" id="{49F3C17F-431A-4ACF-9128-FDF3A01361CD}"/>
                  </a:ext>
                </a:extLst>
              </p:cNvPr>
              <p:cNvPicPr>
                <a:picLocks noChangeAspect="1"/>
              </p:cNvPicPr>
              <p:nvPr/>
            </p:nvPicPr>
            <p:blipFill>
              <a:blip r:embed="rId10"/>
              <a:stretch>
                <a:fillRect/>
              </a:stretch>
            </p:blipFill>
            <p:spPr>
              <a:xfrm>
                <a:off x="3317964" y="2637994"/>
                <a:ext cx="2258824" cy="2160000"/>
              </a:xfrm>
              <a:prstGeom prst="rect">
                <a:avLst/>
              </a:prstGeom>
            </p:spPr>
          </p:pic>
          <p:pic>
            <p:nvPicPr>
              <p:cNvPr id="13" name="Image 12" descr="Une image contenant personne, groupe, foule&#10;&#10;Description générée automatiquement">
                <a:extLst>
                  <a:ext uri="{FF2B5EF4-FFF2-40B4-BE49-F238E27FC236}">
                    <a16:creationId xmlns:a16="http://schemas.microsoft.com/office/drawing/2014/main" id="{44BB3461-8003-4FDD-896E-46B4C810D435}"/>
                  </a:ext>
                </a:extLst>
              </p:cNvPr>
              <p:cNvPicPr>
                <a:picLocks noChangeAspect="1"/>
              </p:cNvPicPr>
              <p:nvPr/>
            </p:nvPicPr>
            <p:blipFill rotWithShape="1">
              <a:blip r:embed="rId11"/>
              <a:srcRect l="9135" r="21061"/>
              <a:stretch/>
            </p:blipFill>
            <p:spPr>
              <a:xfrm>
                <a:off x="1029947" y="2637994"/>
                <a:ext cx="2258824" cy="2160000"/>
              </a:xfrm>
              <a:prstGeom prst="rect">
                <a:avLst/>
              </a:prstGeom>
            </p:spPr>
          </p:pic>
          <p:pic>
            <p:nvPicPr>
              <p:cNvPr id="29" name="Image 28" descr="Une image contenant personne, groupe&#10;&#10;Description générée automatiquement">
                <a:extLst>
                  <a:ext uri="{FF2B5EF4-FFF2-40B4-BE49-F238E27FC236}">
                    <a16:creationId xmlns:a16="http://schemas.microsoft.com/office/drawing/2014/main" id="{B1E98D04-41A3-42BE-BFD9-CD70D7AC7A23}"/>
                  </a:ext>
                </a:extLst>
              </p:cNvPr>
              <p:cNvPicPr>
                <a:picLocks noChangeAspect="1"/>
              </p:cNvPicPr>
              <p:nvPr/>
            </p:nvPicPr>
            <p:blipFill rotWithShape="1">
              <a:blip r:embed="rId12"/>
              <a:srcRect l="17334" r="13242"/>
              <a:stretch/>
            </p:blipFill>
            <p:spPr>
              <a:xfrm>
                <a:off x="5598473" y="2637994"/>
                <a:ext cx="2246515" cy="2160000"/>
              </a:xfrm>
              <a:prstGeom prst="rect">
                <a:avLst/>
              </a:prstGeom>
            </p:spPr>
          </p:pic>
        </p:grpSp>
      </p:grpSp>
    </p:spTree>
    <p:extLst>
      <p:ext uri="{BB962C8B-B14F-4D97-AF65-F5344CB8AC3E}">
        <p14:creationId xmlns:p14="http://schemas.microsoft.com/office/powerpoint/2010/main" val="185682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4294967295"/>
          </p:nvPr>
        </p:nvSpPr>
        <p:spPr>
          <a:xfrm>
            <a:off x="1430686" y="6503718"/>
            <a:ext cx="4410914" cy="216000"/>
          </a:xfrm>
        </p:spPr>
        <p:txBody>
          <a:bodyPr/>
          <a:lstStyle/>
          <a:p>
            <a:r>
              <a:rPr lang="fr-FR" dirty="0"/>
              <a:t>L’usage des données Risques à L’Institut Paris </a:t>
            </a:r>
            <a:r>
              <a:rPr lang="fr-FR" dirty="0" err="1"/>
              <a:t>Region</a:t>
            </a:r>
            <a:endParaRPr lang="fr-FR" dirty="0"/>
          </a:p>
        </p:txBody>
      </p:sp>
      <p:sp>
        <p:nvSpPr>
          <p:cNvPr id="5" name="Espace réservé du pied de page 4"/>
          <p:cNvSpPr>
            <a:spLocks noGrp="1"/>
          </p:cNvSpPr>
          <p:nvPr>
            <p:ph type="ftr" sz="quarter" idx="11"/>
          </p:nvPr>
        </p:nvSpPr>
        <p:spPr/>
        <p:txBody>
          <a:bodyPr/>
          <a:lstStyle/>
          <a:p>
            <a:pPr algn="r"/>
            <a:r>
              <a:rPr lang="fr-FR" dirty="0"/>
              <a:t>GT CNIG refonte </a:t>
            </a:r>
            <a:r>
              <a:rPr lang="fr-FR" dirty="0" err="1"/>
              <a:t>Géostandards</a:t>
            </a:r>
            <a:r>
              <a:rPr lang="fr-FR" dirty="0"/>
              <a:t> - 8.04,2022</a:t>
            </a:r>
          </a:p>
        </p:txBody>
      </p:sp>
      <p:sp>
        <p:nvSpPr>
          <p:cNvPr id="22" name="Titre 24">
            <a:extLst>
              <a:ext uri="{FF2B5EF4-FFF2-40B4-BE49-F238E27FC236}">
                <a16:creationId xmlns:a16="http://schemas.microsoft.com/office/drawing/2014/main" id="{FDF20F8D-E213-4AA0-B496-2336577AD1B2}"/>
              </a:ext>
            </a:extLst>
          </p:cNvPr>
          <p:cNvSpPr>
            <a:spLocks noGrp="1"/>
          </p:cNvSpPr>
          <p:nvPr>
            <p:ph type="title"/>
          </p:nvPr>
        </p:nvSpPr>
        <p:spPr>
          <a:xfrm>
            <a:off x="749300" y="274637"/>
            <a:ext cx="7776000" cy="1080827"/>
          </a:xfrm>
        </p:spPr>
        <p:txBody>
          <a:bodyPr/>
          <a:lstStyle/>
          <a:p>
            <a:r>
              <a:rPr lang="fr-FR" dirty="0">
                <a:solidFill>
                  <a:srgbClr val="00B0F0"/>
                </a:solidFill>
              </a:rPr>
              <a:t>Les usages de données RISQUES</a:t>
            </a:r>
            <a:br>
              <a:rPr lang="fr-FR" dirty="0">
                <a:solidFill>
                  <a:srgbClr val="00B0F0"/>
                </a:solidFill>
              </a:rPr>
            </a:br>
            <a:r>
              <a:rPr lang="fr-FR" sz="2400" i="1" dirty="0">
                <a:solidFill>
                  <a:srgbClr val="00B0F0"/>
                </a:solidFill>
              </a:rPr>
              <a:t>Culture du Risque (cartes et </a:t>
            </a:r>
            <a:r>
              <a:rPr lang="fr-FR" sz="2400" i="1" dirty="0" err="1">
                <a:solidFill>
                  <a:srgbClr val="00B0F0"/>
                </a:solidFill>
              </a:rPr>
              <a:t>webmap</a:t>
            </a:r>
            <a:r>
              <a:rPr lang="fr-FR" sz="2400" i="1" dirty="0">
                <a:solidFill>
                  <a:srgbClr val="00B0F0"/>
                </a:solidFill>
              </a:rPr>
              <a:t>)</a:t>
            </a:r>
          </a:p>
        </p:txBody>
      </p:sp>
      <p:sp>
        <p:nvSpPr>
          <p:cNvPr id="20" name="Espace réservé du contenu 20">
            <a:extLst>
              <a:ext uri="{FF2B5EF4-FFF2-40B4-BE49-F238E27FC236}">
                <a16:creationId xmlns:a16="http://schemas.microsoft.com/office/drawing/2014/main" id="{463A9A38-FF93-4726-931A-0D716834D3EB}"/>
              </a:ext>
            </a:extLst>
          </p:cNvPr>
          <p:cNvSpPr txBox="1">
            <a:spLocks/>
          </p:cNvSpPr>
          <p:nvPr/>
        </p:nvSpPr>
        <p:spPr>
          <a:xfrm>
            <a:off x="749300" y="1638787"/>
            <a:ext cx="8141697" cy="408588"/>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400" b="1" kern="1200">
                <a:solidFill>
                  <a:srgbClr val="262626"/>
                </a:solidFill>
                <a:latin typeface="Arial"/>
                <a:ea typeface="+mn-ea"/>
                <a:cs typeface="Arial"/>
              </a:defRPr>
            </a:lvl1pPr>
            <a:lvl2pPr marL="0" indent="0" algn="l" defTabSz="457200" rtl="0" eaLnBrk="1" latinLnBrk="0" hangingPunct="1">
              <a:spcBef>
                <a:spcPts val="300"/>
              </a:spcBef>
              <a:buFont typeface="Arial"/>
              <a:buNone/>
              <a:defRPr sz="1600" kern="1200">
                <a:solidFill>
                  <a:srgbClr val="262626"/>
                </a:solidFill>
                <a:latin typeface="Arial"/>
                <a:ea typeface="+mn-ea"/>
                <a:cs typeface="Arial"/>
              </a:defRPr>
            </a:lvl2pPr>
            <a:lvl3pPr marL="0" indent="0" algn="l" defTabSz="457200" rtl="0" eaLnBrk="1" latinLnBrk="0" hangingPunct="1">
              <a:spcBef>
                <a:spcPts val="800"/>
              </a:spcBef>
              <a:buFont typeface="Arial"/>
              <a:buNone/>
              <a:defRPr sz="2000" b="1" kern="1200">
                <a:solidFill>
                  <a:srgbClr val="262626"/>
                </a:solidFill>
                <a:latin typeface="Arial"/>
                <a:ea typeface="+mn-ea"/>
                <a:cs typeface="Arial"/>
              </a:defRPr>
            </a:lvl3pPr>
            <a:lvl4pPr marL="0" indent="0" algn="l" defTabSz="457200" rtl="0" eaLnBrk="1" latinLnBrk="0" hangingPunct="1">
              <a:spcBef>
                <a:spcPts val="800"/>
              </a:spcBef>
              <a:buFont typeface="Arial"/>
              <a:buNone/>
              <a:defRPr sz="1600" b="1" kern="1200" baseline="0">
                <a:solidFill>
                  <a:srgbClr val="262626"/>
                </a:solidFill>
                <a:latin typeface="Arial"/>
                <a:ea typeface="+mn-ea"/>
                <a:cs typeface="Arial"/>
              </a:defRPr>
            </a:lvl4pPr>
            <a:lvl5pPr marL="180000" indent="-180000" algn="l" defTabSz="457200" rtl="0" eaLnBrk="1" latinLnBrk="0" hangingPunct="1">
              <a:spcBef>
                <a:spcPts val="300"/>
              </a:spcBef>
              <a:buFont typeface="Arial"/>
              <a:buChar char="•"/>
              <a:defRPr sz="1600" kern="1200">
                <a:solidFill>
                  <a:srgbClr val="26262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fr-FR" b="1" dirty="0"/>
              <a:t>De Baignade Interdite à </a:t>
            </a:r>
            <a:r>
              <a:rPr lang="fr-FR" b="1" dirty="0" err="1"/>
              <a:t>Cartoviz</a:t>
            </a:r>
            <a:r>
              <a:rPr lang="fr-FR" b="1" dirty="0"/>
              <a:t> ZIP</a:t>
            </a:r>
          </a:p>
        </p:txBody>
      </p:sp>
      <p:pic>
        <p:nvPicPr>
          <p:cNvPr id="21" name="Image 16">
            <a:hlinkClick r:id="rId3"/>
            <a:extLst>
              <a:ext uri="{FF2B5EF4-FFF2-40B4-BE49-F238E27FC236}">
                <a16:creationId xmlns:a16="http://schemas.microsoft.com/office/drawing/2014/main" id="{75B32645-DB76-4753-9AE9-77D3D6DBA4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33134" y="1602432"/>
            <a:ext cx="1256423"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age 30" descr="Une image contenant carte&#10;&#10;Description générée automatiquement">
            <a:extLst>
              <a:ext uri="{FF2B5EF4-FFF2-40B4-BE49-F238E27FC236}">
                <a16:creationId xmlns:a16="http://schemas.microsoft.com/office/drawing/2014/main" id="{28E05FFB-0CED-43A5-A984-332A3C78A46D}"/>
              </a:ext>
            </a:extLst>
          </p:cNvPr>
          <p:cNvPicPr>
            <a:picLocks noChangeAspect="1"/>
          </p:cNvPicPr>
          <p:nvPr/>
        </p:nvPicPr>
        <p:blipFill>
          <a:blip r:embed="rId5"/>
          <a:stretch>
            <a:fillRect/>
          </a:stretch>
        </p:blipFill>
        <p:spPr>
          <a:xfrm>
            <a:off x="4405582" y="2800595"/>
            <a:ext cx="4365158" cy="2880000"/>
          </a:xfrm>
          <a:prstGeom prst="rect">
            <a:avLst/>
          </a:prstGeom>
        </p:spPr>
      </p:pic>
      <p:pic>
        <p:nvPicPr>
          <p:cNvPr id="32" name="Image 31">
            <a:extLst>
              <a:ext uri="{FF2B5EF4-FFF2-40B4-BE49-F238E27FC236}">
                <a16:creationId xmlns:a16="http://schemas.microsoft.com/office/drawing/2014/main" id="{017B3640-3DDC-421C-9DF5-FE7C8FF939EF}"/>
              </a:ext>
            </a:extLst>
          </p:cNvPr>
          <p:cNvPicPr>
            <a:picLocks noChangeAspect="1"/>
          </p:cNvPicPr>
          <p:nvPr/>
        </p:nvPicPr>
        <p:blipFill rotWithShape="1">
          <a:blip r:embed="rId6"/>
          <a:srcRect l="67339"/>
          <a:stretch/>
        </p:blipFill>
        <p:spPr>
          <a:xfrm>
            <a:off x="7345082" y="2800595"/>
            <a:ext cx="1425658" cy="2880000"/>
          </a:xfrm>
          <a:prstGeom prst="rect">
            <a:avLst/>
          </a:prstGeom>
        </p:spPr>
      </p:pic>
      <p:sp>
        <p:nvSpPr>
          <p:cNvPr id="34" name="Rectangle 33">
            <a:extLst>
              <a:ext uri="{FF2B5EF4-FFF2-40B4-BE49-F238E27FC236}">
                <a16:creationId xmlns:a16="http://schemas.microsoft.com/office/drawing/2014/main" id="{03CDDD93-13C1-40A1-AAF6-DBCE618C8330}"/>
              </a:ext>
            </a:extLst>
          </p:cNvPr>
          <p:cNvSpPr/>
          <p:nvPr/>
        </p:nvSpPr>
        <p:spPr>
          <a:xfrm>
            <a:off x="573054" y="2778564"/>
            <a:ext cx="3791693" cy="3539430"/>
          </a:xfrm>
          <a:prstGeom prst="rect">
            <a:avLst/>
          </a:prstGeom>
        </p:spPr>
        <p:txBody>
          <a:bodyPr wrap="square">
            <a:spAutoFit/>
          </a:bodyPr>
          <a:lstStyle/>
          <a:p>
            <a:r>
              <a:rPr lang="fr-FR" sz="1600" dirty="0">
                <a:latin typeface="Arial" panose="020B0604020202020204" pitchFamily="34" charset="0"/>
                <a:cs typeface="Arial" panose="020B0604020202020204" pitchFamily="34" charset="0"/>
              </a:rPr>
              <a:t>Perception empirique du risque par le citoyen avec la </a:t>
            </a:r>
            <a:r>
              <a:rPr lang="fr-FR" sz="1600" b="1" dirty="0">
                <a:latin typeface="Arial" panose="020B0604020202020204" pitchFamily="34" charset="0"/>
                <a:cs typeface="Arial" panose="020B0604020202020204" pitchFamily="34" charset="0"/>
              </a:rPr>
              <a:t>visualisation d’enjeux</a:t>
            </a:r>
          </a:p>
          <a:p>
            <a:endParaRPr lang="fr-FR" sz="1600" b="1" dirty="0">
              <a:latin typeface="Arial" panose="020B0604020202020204" pitchFamily="34" charset="0"/>
              <a:cs typeface="Arial" panose="020B0604020202020204" pitchFamily="34" charset="0"/>
            </a:endParaRPr>
          </a:p>
          <a:p>
            <a:r>
              <a:rPr lang="fr-FR" sz="1600" b="1" dirty="0">
                <a:latin typeface="Arial" panose="020B0604020202020204" pitchFamily="34" charset="0"/>
                <a:cs typeface="Arial" panose="020B0604020202020204" pitchFamily="34" charset="0"/>
              </a:rPr>
              <a:t>Vulnérabilité systémique </a:t>
            </a:r>
            <a:r>
              <a:rPr lang="fr-FR" sz="1600" dirty="0">
                <a:latin typeface="Arial" panose="020B0604020202020204" pitchFamily="34" charset="0"/>
                <a:cs typeface="Arial" panose="020B0604020202020204" pitchFamily="34" charset="0"/>
              </a:rPr>
              <a:t>matérialisé par la cartographie de zone de fragilité de réseaux</a:t>
            </a:r>
          </a:p>
          <a:p>
            <a:endParaRPr lang="fr-FR" sz="1600" b="1" dirty="0">
              <a:latin typeface="Arial" panose="020B0604020202020204" pitchFamily="34" charset="0"/>
              <a:cs typeface="Arial" panose="020B0604020202020204" pitchFamily="34" charset="0"/>
            </a:endParaRPr>
          </a:p>
          <a:p>
            <a:r>
              <a:rPr lang="fr-FR" sz="1600" b="1" dirty="0">
                <a:latin typeface="Arial" panose="020B0604020202020204" pitchFamily="34" charset="0"/>
                <a:cs typeface="Arial" panose="020B0604020202020204" pitchFamily="34" charset="0"/>
              </a:rPr>
              <a:t>Outil attrayant que l’utilisateur peut facilement s’approprier en y projetant son vécu</a:t>
            </a:r>
            <a:r>
              <a:rPr lang="fr-FR" sz="1600" dirty="0">
                <a:latin typeface="Arial" panose="020B0604020202020204" pitchFamily="34" charset="0"/>
                <a:cs typeface="Arial" panose="020B0604020202020204" pitchFamily="34" charset="0"/>
              </a:rPr>
              <a:t> (sa personne, son logement, son entreprise, sa commune, ses services)</a:t>
            </a:r>
            <a:endParaRPr lang="fr-FR" sz="1600" b="1" dirty="0">
              <a:latin typeface="Arial" panose="020B0604020202020204" pitchFamily="34" charset="0"/>
              <a:cs typeface="Arial" panose="020B0604020202020204" pitchFamily="34" charset="0"/>
            </a:endParaRPr>
          </a:p>
          <a:p>
            <a:endParaRPr lang="fr-FR" sz="1600" b="1" dirty="0">
              <a:latin typeface="Arial" panose="020B0604020202020204" pitchFamily="34" charset="0"/>
              <a:cs typeface="Arial" panose="020B0604020202020204" pitchFamily="34" charset="0"/>
            </a:endParaRPr>
          </a:p>
          <a:p>
            <a:endParaRPr lang="fr-FR" sz="1600" b="1" dirty="0">
              <a:latin typeface="Arial" panose="020B0604020202020204" pitchFamily="34" charset="0"/>
              <a:cs typeface="Arial" panose="020B0604020202020204" pitchFamily="34" charset="0"/>
            </a:endParaRPr>
          </a:p>
        </p:txBody>
      </p:sp>
      <p:grpSp>
        <p:nvGrpSpPr>
          <p:cNvPr id="2" name="Groupe 1">
            <a:extLst>
              <a:ext uri="{FF2B5EF4-FFF2-40B4-BE49-F238E27FC236}">
                <a16:creationId xmlns:a16="http://schemas.microsoft.com/office/drawing/2014/main" id="{4B3E6917-16BB-43E2-AF10-865061FE65B0}"/>
              </a:ext>
            </a:extLst>
          </p:cNvPr>
          <p:cNvGrpSpPr/>
          <p:nvPr/>
        </p:nvGrpSpPr>
        <p:grpSpPr>
          <a:xfrm>
            <a:off x="6280793" y="1457033"/>
            <a:ext cx="2369632" cy="1004888"/>
            <a:chOff x="6203316" y="1355464"/>
            <a:chExt cx="2369632" cy="1004888"/>
          </a:xfrm>
        </p:grpSpPr>
        <p:grpSp>
          <p:nvGrpSpPr>
            <p:cNvPr id="23" name="Groupe 22">
              <a:extLst>
                <a:ext uri="{FF2B5EF4-FFF2-40B4-BE49-F238E27FC236}">
                  <a16:creationId xmlns:a16="http://schemas.microsoft.com/office/drawing/2014/main" id="{398D80BC-F359-4BF7-91F4-98D0FD18377D}"/>
                </a:ext>
              </a:extLst>
            </p:cNvPr>
            <p:cNvGrpSpPr/>
            <p:nvPr/>
          </p:nvGrpSpPr>
          <p:grpSpPr>
            <a:xfrm>
              <a:off x="6203316" y="1498818"/>
              <a:ext cx="1765686" cy="760305"/>
              <a:chOff x="335787" y="2661191"/>
              <a:chExt cx="2191573" cy="824412"/>
            </a:xfrm>
          </p:grpSpPr>
          <p:pic>
            <p:nvPicPr>
              <p:cNvPr id="24" name="Image 23">
                <a:hlinkClick r:id="rId7"/>
                <a:extLst>
                  <a:ext uri="{FF2B5EF4-FFF2-40B4-BE49-F238E27FC236}">
                    <a16:creationId xmlns:a16="http://schemas.microsoft.com/office/drawing/2014/main" id="{D9D246CE-F2BC-4E11-9FE0-C725C6A650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636" y="2661191"/>
                <a:ext cx="1807244" cy="443038"/>
              </a:xfrm>
              <a:prstGeom prst="rect">
                <a:avLst/>
              </a:prstGeom>
            </p:spPr>
          </p:pic>
          <p:sp>
            <p:nvSpPr>
              <p:cNvPr id="28" name="Rectangle 27">
                <a:extLst>
                  <a:ext uri="{FF2B5EF4-FFF2-40B4-BE49-F238E27FC236}">
                    <a16:creationId xmlns:a16="http://schemas.microsoft.com/office/drawing/2014/main" id="{54AD795A-9B30-43D2-9592-3DC351A532C3}"/>
                  </a:ext>
                </a:extLst>
              </p:cNvPr>
              <p:cNvSpPr/>
              <p:nvPr/>
            </p:nvSpPr>
            <p:spPr>
              <a:xfrm>
                <a:off x="335787" y="3095249"/>
                <a:ext cx="2191573" cy="390354"/>
              </a:xfrm>
              <a:prstGeom prst="rect">
                <a:avLst/>
              </a:prstGeom>
            </p:spPr>
            <p:txBody>
              <a:bodyPr wrap="none">
                <a:spAutoFit/>
              </a:bodyPr>
              <a:lstStyle/>
              <a:p>
                <a:r>
                  <a:rPr lang="fr-FR" sz="1200" cap="all" dirty="0">
                    <a:solidFill>
                      <a:srgbClr val="E41600"/>
                    </a:solidFill>
                    <a:latin typeface="Lato" panose="020F0502020204030203" pitchFamily="34" charset="0"/>
                    <a:ea typeface="Lato" panose="020F0502020204030203" pitchFamily="34" charset="0"/>
                    <a:cs typeface="Lato" panose="020F0502020204030203" pitchFamily="34" charset="0"/>
                  </a:rPr>
                  <a:t>ZONES INONDÉES </a:t>
                </a:r>
              </a:p>
              <a:p>
                <a:r>
                  <a:rPr lang="fr-FR" sz="1200" cap="all" dirty="0">
                    <a:solidFill>
                      <a:srgbClr val="E41600"/>
                    </a:solidFill>
                    <a:latin typeface="Lato" panose="020F0502020204030203" pitchFamily="34" charset="0"/>
                    <a:ea typeface="Lato" panose="020F0502020204030203" pitchFamily="34" charset="0"/>
                    <a:cs typeface="Lato" panose="020F0502020204030203" pitchFamily="34" charset="0"/>
                  </a:rPr>
                  <a:t>POTENTIELLES (ZIP)</a:t>
                </a:r>
                <a:endParaRPr lang="fr-FR" sz="1200" dirty="0">
                  <a:solidFill>
                    <a:srgbClr val="E41600"/>
                  </a:solidFill>
                  <a:latin typeface="Lato" panose="020F0502020204030203" pitchFamily="34" charset="0"/>
                  <a:ea typeface="Lato" panose="020F0502020204030203" pitchFamily="34" charset="0"/>
                  <a:cs typeface="Lato" panose="020F0502020204030203" pitchFamily="34" charset="0"/>
                </a:endParaRPr>
              </a:p>
            </p:txBody>
          </p:sp>
        </p:grpSp>
        <p:pic>
          <p:nvPicPr>
            <p:cNvPr id="40" name="Image 39">
              <a:extLst>
                <a:ext uri="{FF2B5EF4-FFF2-40B4-BE49-F238E27FC236}">
                  <a16:creationId xmlns:a16="http://schemas.microsoft.com/office/drawing/2014/main" id="{F5B05393-0BCB-4609-8466-10850425A0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1348" y="1355464"/>
              <a:ext cx="851600" cy="1004888"/>
            </a:xfrm>
            <a:prstGeom prst="rect">
              <a:avLst/>
            </a:prstGeom>
          </p:spPr>
        </p:pic>
      </p:grpSp>
    </p:spTree>
    <p:extLst>
      <p:ext uri="{BB962C8B-B14F-4D97-AF65-F5344CB8AC3E}">
        <p14:creationId xmlns:p14="http://schemas.microsoft.com/office/powerpoint/2010/main" val="337383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IAU">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STITUT_PP_2019_V3" id="{8DE6F77E-7312-4B4F-A72B-090717C73C0E}" vid="{8125B06B-8660-8341-A186-5F976E3B069F}"/>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INSTITUT_PP_2019_V3</Template>
  <TotalTime>9566</TotalTime>
  <Words>1674</Words>
  <Application>Microsoft Office PowerPoint</Application>
  <PresentationFormat>On-screen Show (4:3)</PresentationFormat>
  <Paragraphs>194</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Thème IAU</vt:lpstr>
      <vt:lpstr>PowerPoint Presentation</vt:lpstr>
      <vt:lpstr>L’Institut Paris Region</vt:lpstr>
      <vt:lpstr>Les producteurs de données RISQUES Où et comment récupérer les données ?</vt:lpstr>
      <vt:lpstr>Les usages de données RISQUES 1 – INTERNE</vt:lpstr>
      <vt:lpstr>Les usages de données RISQUES 2 – EXTERNE</vt:lpstr>
      <vt:lpstr>Les usages de données RISQUES 2 – EXTERNE</vt:lpstr>
      <vt:lpstr>Les usages de données RISQUES Culture du Risque (cartes et webmap)</vt:lpstr>
    </vt:vector>
  </TitlesOfParts>
  <Company>IAU-IDF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CARRAGE Simon</dc:creator>
  <cp:lastModifiedBy>CARRAGE Simon</cp:lastModifiedBy>
  <cp:revision>574</cp:revision>
  <cp:lastPrinted>2019-06-24T13:49:17Z</cp:lastPrinted>
  <dcterms:created xsi:type="dcterms:W3CDTF">2020-09-02T09:53:26Z</dcterms:created>
  <dcterms:modified xsi:type="dcterms:W3CDTF">2022-04-04T15:51:43Z</dcterms:modified>
</cp:coreProperties>
</file>